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395" r:id="rId2"/>
    <p:sldId id="502" r:id="rId3"/>
    <p:sldId id="421" r:id="rId4"/>
    <p:sldId id="422" r:id="rId5"/>
    <p:sldId id="423" r:id="rId6"/>
    <p:sldId id="424" r:id="rId7"/>
    <p:sldId id="425" r:id="rId8"/>
    <p:sldId id="508" r:id="rId9"/>
    <p:sldId id="509" r:id="rId10"/>
    <p:sldId id="510" r:id="rId11"/>
    <p:sldId id="429" r:id="rId12"/>
    <p:sldId id="511" r:id="rId13"/>
    <p:sldId id="512" r:id="rId14"/>
    <p:sldId id="432" r:id="rId15"/>
    <p:sldId id="433" r:id="rId16"/>
    <p:sldId id="434" r:id="rId17"/>
    <p:sldId id="419" r:id="rId18"/>
    <p:sldId id="399" r:id="rId19"/>
    <p:sldId id="414" r:id="rId20"/>
    <p:sldId id="507" r:id="rId21"/>
    <p:sldId id="506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3" r:id="rId33"/>
    <p:sldId id="503" r:id="rId34"/>
    <p:sldId id="436" r:id="rId35"/>
    <p:sldId id="438" r:id="rId36"/>
    <p:sldId id="454" r:id="rId37"/>
    <p:sldId id="451" r:id="rId38"/>
    <p:sldId id="453" r:id="rId39"/>
    <p:sldId id="473" r:id="rId40"/>
    <p:sldId id="455" r:id="rId41"/>
    <p:sldId id="474" r:id="rId42"/>
    <p:sldId id="475" r:id="rId43"/>
    <p:sldId id="463" r:id="rId44"/>
    <p:sldId id="460" r:id="rId45"/>
    <p:sldId id="461" r:id="rId46"/>
    <p:sldId id="472" r:id="rId47"/>
    <p:sldId id="469" r:id="rId48"/>
    <p:sldId id="465" r:id="rId49"/>
    <p:sldId id="491" r:id="rId50"/>
    <p:sldId id="492" r:id="rId51"/>
    <p:sldId id="493" r:id="rId52"/>
    <p:sldId id="494" r:id="rId53"/>
    <p:sldId id="495" r:id="rId54"/>
    <p:sldId id="490" r:id="rId55"/>
    <p:sldId id="468" r:id="rId56"/>
    <p:sldId id="464" r:id="rId57"/>
    <p:sldId id="477" r:id="rId58"/>
    <p:sldId id="478" r:id="rId59"/>
    <p:sldId id="482" r:id="rId60"/>
    <p:sldId id="479" r:id="rId61"/>
    <p:sldId id="481" r:id="rId62"/>
    <p:sldId id="483" r:id="rId63"/>
    <p:sldId id="484" r:id="rId64"/>
    <p:sldId id="485" r:id="rId65"/>
    <p:sldId id="486" r:id="rId66"/>
    <p:sldId id="487" r:id="rId67"/>
    <p:sldId id="488" r:id="rId68"/>
    <p:sldId id="497" r:id="rId69"/>
    <p:sldId id="498" r:id="rId70"/>
    <p:sldId id="496" r:id="rId71"/>
    <p:sldId id="445" r:id="rId72"/>
    <p:sldId id="500" r:id="rId73"/>
    <p:sldId id="499" r:id="rId74"/>
    <p:sldId id="394" r:id="rId75"/>
  </p:sldIdLst>
  <p:sldSz cx="12192000" cy="6858000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Roboto Condensed" panose="020B0604020202020204" charset="0"/>
      <p:regular r:id="rId81"/>
      <p:bold r:id="rId82"/>
      <p:italic r:id="rId83"/>
      <p:boldItalic r:id="rId84"/>
    </p:embeddedFont>
    <p:embeddedFont>
      <p:font typeface="Roboto Condensed Light" panose="020B0604020202020204" charset="0"/>
      <p:regular r:id="rId85"/>
      <p:bold r:id="rId86"/>
      <p:italic r:id="rId87"/>
      <p:boldItalic r:id="rId88"/>
    </p:embeddedFont>
    <p:embeddedFont>
      <p:font typeface="Segoe UI Black" panose="020B0A02040204020203" pitchFamily="34" charset="0"/>
      <p:bold r:id="rId89"/>
      <p:boldItalic r:id="rId90"/>
    </p:embeddedFont>
    <p:embeddedFont>
      <p:font typeface="Wingdings 2" panose="05020102010507070707" pitchFamily="18" charset="2"/>
      <p:regular r:id="rId91"/>
    </p:embeddedFont>
    <p:embeddedFont>
      <p:font typeface="Wingdings 3" panose="05040102010807070707" pitchFamily="18" charset="2"/>
      <p:regular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Z5iOIvpal+dE9fazcs1lJg==" hashData="E2XVB/lYurKCPJjbzY9mI31+o6iLq5Ll82QzcBY5EMahUTgBu0N5wvDCaBbwqDltJNEynX6fuucSEYc4lmR/r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24F"/>
    <a:srgbClr val="BF2323"/>
    <a:srgbClr val="80DEEA"/>
    <a:srgbClr val="EEEEEE"/>
    <a:srgbClr val="E1F5FE"/>
    <a:srgbClr val="301B92"/>
    <a:srgbClr val="673BB7"/>
    <a:srgbClr val="607D8B"/>
    <a:srgbClr val="B71B1C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Ideal Pending Story Points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80</c:v>
                </c:pt>
                <c:pt idx="1">
                  <c:v>64</c:v>
                </c:pt>
                <c:pt idx="2">
                  <c:v>48</c:v>
                </c:pt>
                <c:pt idx="3">
                  <c:v>32</c:v>
                </c:pt>
                <c:pt idx="4">
                  <c:v>16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9F-4CE3-921A-07CF4A3E025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1"/>
        <c:smooth val="0"/>
        <c:axId val="558906832"/>
        <c:axId val="558900304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Actual Pending Story Points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80</c:v>
                </c:pt>
                <c:pt idx="1">
                  <c:v>70</c:v>
                </c:pt>
                <c:pt idx="2">
                  <c:v>45</c:v>
                </c:pt>
                <c:pt idx="3">
                  <c:v>35</c:v>
                </c:pt>
                <c:pt idx="4">
                  <c:v>15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9F-4CE3-921A-07CF4A3E025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1"/>
        <c:smooth val="0"/>
        <c:axId val="558905200"/>
        <c:axId val="558901392"/>
      </c:lineChart>
      <c:catAx>
        <c:axId val="55890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900304"/>
        <c:crosses val="autoZero"/>
        <c:auto val="1"/>
        <c:lblAlgn val="ctr"/>
        <c:lblOffset val="100"/>
        <c:noMultiLvlLbl val="0"/>
      </c:catAx>
      <c:valAx>
        <c:axId val="558900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906832"/>
        <c:crosses val="autoZero"/>
        <c:crossBetween val="between"/>
      </c:valAx>
      <c:valAx>
        <c:axId val="55890139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905200"/>
        <c:crosses val="max"/>
        <c:crossBetween val="between"/>
      </c:valAx>
      <c:catAx>
        <c:axId val="558905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8901392"/>
        <c:crosses val="autoZero"/>
        <c:auto val="1"/>
        <c:lblAlgn val="ctr"/>
        <c:lblOffset val="100"/>
        <c:noMultiLvlLbl val="0"/>
      </c:cat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94AA1F-97D0-4EC3-8CEF-4592664147E3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89862-098E-4C06-A242-76FC55AD217C}" type="pres">
      <dgm:prSet presAssocID="{A194AA1F-97D0-4EC3-8CEF-4592664147E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802898D-ADC1-4990-A65E-E0D2F63DBAB5}" type="pres">
      <dgm:prSet presAssocID="{A194AA1F-97D0-4EC3-8CEF-4592664147E3}" presName="cycle" presStyleCnt="0"/>
      <dgm:spPr/>
    </dgm:pt>
  </dgm:ptLst>
  <dgm:cxnLst>
    <dgm:cxn modelId="{353203F4-C9F0-437E-86B1-9DDC5C703A3C}" type="presOf" srcId="{A194AA1F-97D0-4EC3-8CEF-4592664147E3}" destId="{17589862-098E-4C06-A242-76FC55AD217C}" srcOrd="0" destOrd="0" presId="urn:microsoft.com/office/officeart/2005/8/layout/radial2"/>
    <dgm:cxn modelId="{474CF1B8-4245-49AD-8D23-4ABF285AD71B}" type="presParOf" srcId="{17589862-098E-4C06-A242-76FC55AD217C}" destId="{A802898D-ADC1-4990-A65E-E0D2F63DBAB5}" srcOrd="0" destOrd="0" presId="urn:microsoft.com/office/officeart/2005/8/layout/radial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IN" dirty="0"/>
              <a:t>https://www.scrumstudy.com/whyscrum/scrum-phases-and-processes</a:t>
            </a:r>
          </a:p>
          <a:p>
            <a:endParaRPr lang="en-IN" dirty="0"/>
          </a:p>
          <a:p>
            <a:r>
              <a:rPr lang="en-IN" dirty="0"/>
              <a:t>https://www.indeed.com/career-advice/career-development/scrum-phases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5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https://www.scrumstudy.com/whyscrum/scrum-phases-and-processes</a:t>
            </a:r>
          </a:p>
          <a:p>
            <a:endParaRPr lang="en-IN" dirty="0"/>
          </a:p>
          <a:p>
            <a:r>
              <a:rPr lang="en-IN" dirty="0"/>
              <a:t>https://www.indeed.com/career-advice/career-development/scrum-phases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3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https://www.scrumstudy.com/whyscrum/scrum-phases-and-processes</a:t>
            </a:r>
          </a:p>
          <a:p>
            <a:endParaRPr lang="en-IN" dirty="0"/>
          </a:p>
          <a:p>
            <a:r>
              <a:rPr lang="en-IN" dirty="0"/>
              <a:t>https://www.indeed.com/career-advice/career-development/scrum-phases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https://www.scrumstudy.com/whyscrum/scrum-phases-and-processes</a:t>
            </a:r>
          </a:p>
          <a:p>
            <a:endParaRPr lang="en-IN" dirty="0"/>
          </a:p>
          <a:p>
            <a:r>
              <a:rPr lang="en-IN" dirty="0"/>
              <a:t>https://www.indeed.com/career-advice/career-development/scrum-phases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9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https://www.visual-paradigm.com/scrum/scrum-burndown-chart/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4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0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  <p:sp>
        <p:nvSpPr>
          <p:cNvPr id="3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2– Agile Development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 userDrawn="1"/>
        </p:nvGrpSpPr>
        <p:grpSpPr>
          <a:xfrm>
            <a:off x="9664822" y="861192"/>
            <a:ext cx="2554142" cy="587454"/>
            <a:chOff x="9436222" y="861192"/>
            <a:chExt cx="2554142" cy="58745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861192"/>
              <a:ext cx="1932495" cy="58745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9436222" y="861192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0" y="84938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69" y="5742693"/>
            <a:ext cx="5029549" cy="842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29" y="1508547"/>
            <a:ext cx="3644681" cy="24273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6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3" y="1643168"/>
            <a:ext cx="3061397" cy="324650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7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2– Agile Development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>
            <a:off x="9636690" y="5862259"/>
            <a:ext cx="2554142" cy="587454"/>
            <a:chOff x="9408090" y="5862259"/>
            <a:chExt cx="2554142" cy="58745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5862259"/>
              <a:ext cx="1932495" cy="587453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9408090" y="5862259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518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E39156ED-D7DC-4403-8415-D6180763F87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2– Agile Development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 userDrawn="1"/>
        </p:nvGrpSpPr>
        <p:grpSpPr>
          <a:xfrm>
            <a:off x="-36034" y="5890392"/>
            <a:ext cx="2554142" cy="587454"/>
            <a:chOff x="268766" y="5890392"/>
            <a:chExt cx="2554142" cy="58745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8" y="5890392"/>
              <a:ext cx="1932495" cy="58745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268766" y="5890392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91581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9226DAA2-306F-463B-9413-F30397CC2ADF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F2323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2– Agile Development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 userDrawn="1"/>
        </p:nvGrpSpPr>
        <p:grpSpPr>
          <a:xfrm>
            <a:off x="9843594" y="98475"/>
            <a:ext cx="2554142" cy="588170"/>
            <a:chOff x="9576894" y="98475"/>
            <a:chExt cx="2554142" cy="58817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99192"/>
              <a:ext cx="1932495" cy="58745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9576894" y="98475"/>
              <a:ext cx="2554142" cy="58816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5212C8AA-609F-40EB-A989-0A514B9BE34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2– Agile Development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 userDrawn="1"/>
        </p:nvGrpSpPr>
        <p:grpSpPr>
          <a:xfrm>
            <a:off x="9576895" y="5886987"/>
            <a:ext cx="2554142" cy="590858"/>
            <a:chOff x="9576895" y="5886987"/>
            <a:chExt cx="2554142" cy="59085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7718" y="5890392"/>
              <a:ext cx="1932495" cy="58745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9576895" y="5886987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531208AF-3B2E-4D90-89DF-BFF123E37DC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164114" y="6603999"/>
            <a:ext cx="60960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2– Agile Development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-1270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 userDrawn="1"/>
        </p:nvGrpSpPr>
        <p:grpSpPr>
          <a:xfrm>
            <a:off x="-176704" y="5890392"/>
            <a:ext cx="2554142" cy="587457"/>
            <a:chOff x="128096" y="5890392"/>
            <a:chExt cx="2554142" cy="58745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8" y="5890392"/>
              <a:ext cx="1932495" cy="58745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28096" y="5890395"/>
              <a:ext cx="255414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763465B1-E82D-4D27-B28E-845BC3CBCCC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92" r:id="rId21"/>
    <p:sldLayoutId id="2147483686" r:id="rId22"/>
    <p:sldLayoutId id="2147483693" r:id="rId23"/>
    <p:sldLayoutId id="214748369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7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50.jpg"/><Relationship Id="rId4" Type="http://schemas.openxmlformats.org/officeDocument/2006/relationships/diagramData" Target="../diagrams/data1.xml"/><Relationship Id="rId9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4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56.png"/><Relationship Id="rId9" Type="http://schemas.openxmlformats.org/officeDocument/2006/relationships/image" Target="../media/image6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5B2E74-80A6-4F07-A7FA-978E4D2F1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0FE21D-9899-4D11-98BF-91E8BA562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Darshan Institute of Computer Application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6ABA64-C63D-491F-9124-201012CF8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19B75D-4B6D-4192-B4EB-B4E8000BD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(2305CS202)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 txBox="1">
            <a:spLocks/>
          </p:cNvSpPr>
          <p:nvPr/>
        </p:nvSpPr>
        <p:spPr>
          <a:xfrm>
            <a:off x="711890" y="1046156"/>
            <a:ext cx="7860610" cy="25787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Unit-2</a:t>
            </a:r>
            <a:r>
              <a:rPr lang="en-US" dirty="0"/>
              <a:t> </a:t>
            </a:r>
            <a:br>
              <a:rPr lang="en-US" dirty="0"/>
            </a:br>
            <a:r>
              <a:rPr lang="en-US" sz="5400" dirty="0"/>
              <a:t>Agile Development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E7ADC7F-B67B-4905-BFE0-55569E2C18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72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software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over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/>
              <a:t>comprehensive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59" y="3805138"/>
            <a:ext cx="11929641" cy="209208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Software without documentation</a:t>
            </a:r>
            <a:r>
              <a:rPr lang="en-US" dirty="0"/>
              <a:t> is a </a:t>
            </a:r>
            <a:r>
              <a:rPr lang="en-US" dirty="0">
                <a:solidFill>
                  <a:schemeClr val="accent6"/>
                </a:solidFill>
              </a:rPr>
              <a:t>disaster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Code</a:t>
            </a:r>
            <a:r>
              <a:rPr lang="en-US" dirty="0"/>
              <a:t> is </a:t>
            </a:r>
            <a:r>
              <a:rPr lang="en-US" dirty="0">
                <a:solidFill>
                  <a:schemeClr val="accent6"/>
                </a:solidFill>
              </a:rPr>
              <a:t>not</a:t>
            </a:r>
            <a:r>
              <a:rPr lang="en-US" dirty="0"/>
              <a:t> the ideal </a:t>
            </a:r>
            <a:r>
              <a:rPr lang="en-US" dirty="0">
                <a:solidFill>
                  <a:schemeClr val="accent6"/>
                </a:solidFill>
              </a:rPr>
              <a:t>medium for communicating</a:t>
            </a:r>
            <a:r>
              <a:rPr lang="en-US" dirty="0"/>
              <a:t> the rationale and structure of a system.</a:t>
            </a:r>
          </a:p>
          <a:p>
            <a:r>
              <a:rPr lang="en-US" dirty="0"/>
              <a:t>The team needs to </a:t>
            </a:r>
            <a:r>
              <a:rPr lang="en-US" dirty="0">
                <a:solidFill>
                  <a:schemeClr val="accent6"/>
                </a:solidFill>
              </a:rPr>
              <a:t>produce human-readable documents</a:t>
            </a:r>
            <a:r>
              <a:rPr lang="en-US" dirty="0"/>
              <a:t> that </a:t>
            </a:r>
            <a:r>
              <a:rPr lang="en-US" dirty="0">
                <a:solidFill>
                  <a:schemeClr val="accent6"/>
                </a:solidFill>
              </a:rPr>
              <a:t>describe the system</a:t>
            </a:r>
            <a:r>
              <a:rPr lang="en-US" dirty="0"/>
              <a:t> and the rationale for their design decisions.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4362" y="2742261"/>
            <a:ext cx="1159527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The Agile Manifesto </a:t>
            </a:r>
            <a:r>
              <a:rPr lang="en-US" sz="2400" b="1" dirty="0">
                <a:solidFill>
                  <a:schemeClr val="accent6"/>
                </a:solidFill>
              </a:rPr>
              <a:t>makes shipping software for your customers</a:t>
            </a:r>
            <a:r>
              <a:rPr lang="en-US" sz="2400" dirty="0"/>
              <a:t> one of the </a:t>
            </a:r>
            <a:r>
              <a:rPr lang="en-US" sz="2400" b="1" dirty="0">
                <a:solidFill>
                  <a:schemeClr val="accent6"/>
                </a:solidFill>
              </a:rPr>
              <a:t>main focuses</a:t>
            </a:r>
            <a:r>
              <a:rPr lang="en-US" sz="2400" dirty="0"/>
              <a:t>. You can then collect reviews to enhance upcoming releases.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7179" y="864808"/>
            <a:ext cx="11929641" cy="1826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past, software developers would spend countless hours making comprehensive records. </a:t>
            </a:r>
          </a:p>
          <a:p>
            <a:r>
              <a:rPr lang="en-US" dirty="0"/>
              <a:t>It was also before they began to write a single code line. </a:t>
            </a:r>
          </a:p>
          <a:p>
            <a:r>
              <a:rPr lang="en-US" dirty="0"/>
              <a:t>Even though documentation is not wrong, you must concentrate on delivering working software to your customers.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430" y="66127"/>
            <a:ext cx="811391" cy="8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software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over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/>
              <a:t>comprehensive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77518"/>
            <a:ext cx="11929641" cy="2792961"/>
          </a:xfrm>
        </p:spPr>
        <p:txBody>
          <a:bodyPr/>
          <a:lstStyle/>
          <a:p>
            <a:r>
              <a:rPr lang="en-US" dirty="0"/>
              <a:t>However, </a:t>
            </a:r>
            <a:r>
              <a:rPr lang="en-US" dirty="0">
                <a:solidFill>
                  <a:schemeClr val="accent6"/>
                </a:solidFill>
              </a:rPr>
              <a:t>too much documentation is worse</a:t>
            </a:r>
            <a:r>
              <a:rPr lang="en-US" dirty="0"/>
              <a:t> than too little. </a:t>
            </a:r>
          </a:p>
          <a:p>
            <a:pPr lvl="1"/>
            <a:r>
              <a:rPr lang="en-US" dirty="0"/>
              <a:t>Huge software documents take a great deal of time to produce and even more time to keep in sync with the code. </a:t>
            </a:r>
          </a:p>
          <a:p>
            <a:pPr lvl="1"/>
            <a:r>
              <a:rPr lang="en-US" dirty="0"/>
              <a:t>If they are not kept in sync, then they turn into large, complicated lies and become a significant source of misdirection.</a:t>
            </a:r>
          </a:p>
          <a:p>
            <a:r>
              <a:rPr lang="en-US" dirty="0"/>
              <a:t>The document needs to be </a:t>
            </a:r>
            <a:r>
              <a:rPr lang="en-US" i="1" dirty="0"/>
              <a:t>short </a:t>
            </a:r>
            <a:r>
              <a:rPr lang="en-US" dirty="0"/>
              <a:t>and </a:t>
            </a:r>
            <a:r>
              <a:rPr lang="en-US" i="1" dirty="0"/>
              <a:t>salient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Short mean one or two dozen pages at most</a:t>
            </a:r>
          </a:p>
          <a:p>
            <a:pPr lvl="1"/>
            <a:r>
              <a:rPr lang="en-US" dirty="0"/>
              <a:t>Salient mean it should discuss the overall design rationale and only the highest-level structures in the system</a:t>
            </a:r>
          </a:p>
          <a:p>
            <a:r>
              <a:rPr lang="en-US" dirty="0"/>
              <a:t>There is a simple rule called </a:t>
            </a:r>
            <a:r>
              <a:rPr lang="en-US" b="1" dirty="0"/>
              <a:t>Martin’s first law of documentation </a:t>
            </a:r>
            <a:r>
              <a:rPr lang="en-US" dirty="0"/>
              <a:t>that prevents it: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37769" y="4493607"/>
            <a:ext cx="11317356" cy="634985"/>
          </a:xfrm>
          <a:prstGeom prst="wedgeRoundRectCallout">
            <a:avLst>
              <a:gd name="adj1" fmla="val 343"/>
              <a:gd name="adj2" fmla="val -894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Produce no document unless its need is immediate and significant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430" y="66127"/>
            <a:ext cx="811391" cy="8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collaboration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over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/>
              <a:t>contract negotiation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38" y="2308896"/>
            <a:ext cx="11929641" cy="4194935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be </a:t>
            </a:r>
            <a:r>
              <a:rPr lang="en-US" dirty="0">
                <a:solidFill>
                  <a:srgbClr val="C00000"/>
                </a:solidFill>
              </a:rPr>
              <a:t>ordered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like</a:t>
            </a:r>
            <a:r>
              <a:rPr lang="en-US" dirty="0"/>
              <a:t> a </a:t>
            </a:r>
            <a:r>
              <a:rPr lang="en-US" dirty="0">
                <a:solidFill>
                  <a:srgbClr val="C00000"/>
                </a:solidFill>
              </a:rPr>
              <a:t>commodity</a:t>
            </a:r>
            <a:r>
              <a:rPr lang="en-US" dirty="0"/>
              <a:t>. </a:t>
            </a:r>
          </a:p>
          <a:p>
            <a:r>
              <a:rPr lang="en-US" dirty="0"/>
              <a:t>You cannot write a description of the software you want and then have someone develop it on a fixed schedule for a fixed price. </a:t>
            </a:r>
          </a:p>
          <a:p>
            <a:r>
              <a:rPr lang="en-US" dirty="0"/>
              <a:t>Time and time again, attempts to treat software projects in this manner have failed</a:t>
            </a:r>
          </a:p>
          <a:p>
            <a:r>
              <a:rPr lang="en-US" dirty="0">
                <a:solidFill>
                  <a:srgbClr val="C00000"/>
                </a:solidFill>
              </a:rPr>
              <a:t>Successful projects </a:t>
            </a:r>
            <a:r>
              <a:rPr lang="en-US" dirty="0"/>
              <a:t>involve </a:t>
            </a:r>
            <a:r>
              <a:rPr lang="en-US" dirty="0">
                <a:solidFill>
                  <a:srgbClr val="C00000"/>
                </a:solidFill>
              </a:rPr>
              <a:t>customer feedback </a:t>
            </a:r>
            <a:r>
              <a:rPr lang="en-US" dirty="0"/>
              <a:t>on a regular and frequent basis. </a:t>
            </a:r>
            <a:r>
              <a:rPr lang="en-US" dirty="0">
                <a:solidFill>
                  <a:srgbClr val="C00000"/>
                </a:solidFill>
              </a:rPr>
              <a:t>Rather than depending on a contract</a:t>
            </a:r>
            <a:r>
              <a:rPr lang="en-US" dirty="0"/>
              <a:t> or a statement of work, the customer of the software works closely with the development team, providing frequent feedback on their efforts.</a:t>
            </a:r>
          </a:p>
          <a:p>
            <a:r>
              <a:rPr lang="en-US" dirty="0"/>
              <a:t>The best contracts are those that govern the way the development team and the customer will work together.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005" y="1733"/>
            <a:ext cx="680212" cy="680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193" y="909884"/>
            <a:ext cx="11440733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According to the Agile Manifesto, the </a:t>
            </a:r>
            <a:r>
              <a:rPr lang="en-US" sz="2400" b="1" dirty="0">
                <a:solidFill>
                  <a:schemeClr val="accent6"/>
                </a:solidFill>
              </a:rPr>
              <a:t>focus should be on continuous development</a:t>
            </a:r>
            <a:r>
              <a:rPr lang="en-US" sz="2400" dirty="0"/>
              <a:t>. You need to build a feedback loop with your customers so that you can constantly ensure that your product works for them</a:t>
            </a:r>
          </a:p>
        </p:txBody>
      </p:sp>
    </p:spTree>
    <p:extLst>
      <p:ext uri="{BB962C8B-B14F-4D97-AF65-F5344CB8AC3E}">
        <p14:creationId xmlns:p14="http://schemas.microsoft.com/office/powerpoint/2010/main" val="311761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change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over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/>
              <a:t>following a plan.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77519"/>
            <a:ext cx="11929641" cy="3256600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rgbClr val="C00000"/>
                </a:solidFill>
              </a:rPr>
              <a:t>not imagine </a:t>
            </a:r>
            <a:r>
              <a:rPr lang="en-US" dirty="0"/>
              <a:t>a time </a:t>
            </a:r>
            <a:r>
              <a:rPr lang="en-US" dirty="0">
                <a:solidFill>
                  <a:srgbClr val="C00000"/>
                </a:solidFill>
              </a:rPr>
              <a:t>when we would create a roadmap </a:t>
            </a:r>
            <a:r>
              <a:rPr lang="en-US" dirty="0"/>
              <a:t>and it would </a:t>
            </a:r>
            <a:r>
              <a:rPr lang="en-US" dirty="0">
                <a:solidFill>
                  <a:srgbClr val="C00000"/>
                </a:solidFill>
              </a:rPr>
              <a:t>never changes</a:t>
            </a:r>
          </a:p>
          <a:p>
            <a:r>
              <a:rPr lang="en-US" dirty="0"/>
              <a:t>The issue with static roadmaps is that we don’t live in a static world. Needs and </a:t>
            </a:r>
            <a:r>
              <a:rPr lang="en-US" dirty="0">
                <a:solidFill>
                  <a:srgbClr val="C00000"/>
                </a:solidFill>
              </a:rPr>
              <a:t>requirements are always shifting,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priorities are always changing</a:t>
            </a:r>
            <a:r>
              <a:rPr lang="en-US" dirty="0"/>
              <a:t>. That static roadmap will soon grow outdated.</a:t>
            </a:r>
          </a:p>
          <a:p>
            <a:r>
              <a:rPr lang="en-US" dirty="0"/>
              <a:t>It is the ability to </a:t>
            </a:r>
            <a:r>
              <a:rPr lang="en-US" dirty="0">
                <a:solidFill>
                  <a:srgbClr val="C00000"/>
                </a:solidFill>
              </a:rPr>
              <a:t>respond to change that often decides the success or failure </a:t>
            </a:r>
            <a:r>
              <a:rPr lang="en-US" dirty="0"/>
              <a:t>of a software project. </a:t>
            </a:r>
          </a:p>
          <a:p>
            <a:r>
              <a:rPr lang="en-US" dirty="0"/>
              <a:t>When we build plans, we need to make sure that our plans are flexible and ready to adapt to changes in the business and technology.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589" y="4134119"/>
            <a:ext cx="11440732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That’s why the Agile Manifesto suggests that a </a:t>
            </a:r>
            <a:r>
              <a:rPr lang="en-US" sz="2400" dirty="0">
                <a:solidFill>
                  <a:schemeClr val="accent6"/>
                </a:solidFill>
              </a:rPr>
              <a:t>software team</a:t>
            </a:r>
            <a:r>
              <a:rPr lang="en-US" sz="2400" dirty="0"/>
              <a:t> should have the </a:t>
            </a:r>
            <a:r>
              <a:rPr lang="en-US" sz="2400" dirty="0">
                <a:solidFill>
                  <a:schemeClr val="accent6"/>
                </a:solidFill>
              </a:rPr>
              <a:t>ability to pivot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6"/>
                </a:solidFill>
              </a:rPr>
              <a:t>change direction </a:t>
            </a:r>
            <a:r>
              <a:rPr lang="en-US" sz="2400" dirty="0"/>
              <a:t>whenever they need to, with a </a:t>
            </a:r>
            <a:r>
              <a:rPr lang="en-US" sz="2400" dirty="0">
                <a:solidFill>
                  <a:schemeClr val="accent6"/>
                </a:solidFill>
              </a:rPr>
              <a:t>flexible roadmap </a:t>
            </a:r>
            <a:r>
              <a:rPr lang="en-US" sz="2400" dirty="0"/>
              <a:t>that reflects that. A dynamic roadmap can change from quarter to quarter, sometimes even month to month, and agile teams are able to keep up with those changes.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099" y="38637"/>
            <a:ext cx="619996" cy="6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926" y="1990720"/>
            <a:ext cx="11710988" cy="4452938"/>
          </a:xfrm>
        </p:spPr>
        <p:txBody>
          <a:bodyPr/>
          <a:lstStyle/>
          <a:p>
            <a:r>
              <a:rPr lang="en-US" dirty="0"/>
              <a:t>The ability to </a:t>
            </a:r>
            <a:r>
              <a:rPr lang="en-US" b="1" dirty="0">
                <a:solidFill>
                  <a:schemeClr val="accent6"/>
                </a:solidFill>
              </a:rPr>
              <a:t>create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respond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to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change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in order to profit in a unstable global business environment.</a:t>
            </a:r>
          </a:p>
          <a:p>
            <a:r>
              <a:rPr lang="en-US" dirty="0"/>
              <a:t>The ability to </a:t>
            </a:r>
            <a:r>
              <a:rPr lang="en-US" b="1" dirty="0">
                <a:solidFill>
                  <a:schemeClr val="accent6"/>
                </a:solidFill>
              </a:rPr>
              <a:t>quickly reprioritize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use of resources</a:t>
            </a:r>
            <a:r>
              <a:rPr lang="en-US" dirty="0"/>
              <a:t> when requirements, technology, and knowledge shift.</a:t>
            </a:r>
          </a:p>
          <a:p>
            <a:r>
              <a:rPr lang="en-US" dirty="0"/>
              <a:t>A very </a:t>
            </a:r>
            <a:r>
              <a:rPr lang="en-US" b="1" dirty="0">
                <a:solidFill>
                  <a:schemeClr val="accent6"/>
                </a:solidFill>
              </a:rPr>
              <a:t>fast response to sudden</a:t>
            </a:r>
            <a:r>
              <a:rPr lang="en-US" dirty="0"/>
              <a:t> market </a:t>
            </a:r>
            <a:r>
              <a:rPr lang="en-US" b="1" dirty="0">
                <a:solidFill>
                  <a:schemeClr val="accent6"/>
                </a:solidFill>
              </a:rPr>
              <a:t>changes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emerging threats by intensive customer interaction.</a:t>
            </a:r>
          </a:p>
          <a:p>
            <a:r>
              <a:rPr lang="en-US" dirty="0"/>
              <a:t>Use of </a:t>
            </a:r>
            <a:r>
              <a:rPr lang="en-US" b="1" dirty="0">
                <a:solidFill>
                  <a:schemeClr val="accent6"/>
                </a:solidFill>
              </a:rPr>
              <a:t>evolutionary</a:t>
            </a:r>
            <a:r>
              <a:rPr lang="en-US" b="1" dirty="0"/>
              <a:t>,</a:t>
            </a:r>
            <a:r>
              <a:rPr lang="en-US" b="1" dirty="0">
                <a:solidFill>
                  <a:schemeClr val="accent6"/>
                </a:solidFill>
              </a:rPr>
              <a:t> incremental</a:t>
            </a:r>
            <a:r>
              <a:rPr lang="en-US" b="1" dirty="0"/>
              <a:t>,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iterative delivery</a:t>
            </a:r>
            <a:r>
              <a:rPr lang="en-US" dirty="0"/>
              <a:t> to converge on an optimal customer solution.</a:t>
            </a:r>
          </a:p>
          <a:p>
            <a:r>
              <a:rPr lang="en-US" dirty="0"/>
              <a:t>Maximizing </a:t>
            </a:r>
            <a:r>
              <a:rPr lang="en-US" b="1" dirty="0"/>
              <a:t>BUSINESS VALUE </a:t>
            </a:r>
            <a:r>
              <a:rPr lang="en-US" dirty="0"/>
              <a:t>with </a:t>
            </a:r>
            <a:r>
              <a:rPr lang="en-US" b="1" dirty="0">
                <a:solidFill>
                  <a:schemeClr val="accent6"/>
                </a:solidFill>
              </a:rPr>
              <a:t>right sized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just- enough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6"/>
                </a:solidFill>
              </a:rPr>
              <a:t>just-in-time processes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documentation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4446" y="341869"/>
            <a:ext cx="4144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Agility is </a:t>
            </a:r>
            <a:r>
              <a:rPr lang="en-US" b="1" dirty="0"/>
              <a:t>ability to move quickly and easily</a:t>
            </a:r>
            <a:r>
              <a:rPr lang="en-US" dirty="0"/>
              <a:t>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28613" y="1021353"/>
            <a:ext cx="11501437" cy="685800"/>
          </a:xfrm>
          <a:prstGeom prst="wedgeRoundRectCallout">
            <a:avLst>
              <a:gd name="adj1" fmla="val -41423"/>
              <a:gd name="adj2" fmla="val -1322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It is a property consisting of </a:t>
            </a:r>
            <a:r>
              <a:rPr lang="en-US" sz="2800" b="1" dirty="0">
                <a:solidFill>
                  <a:schemeClr val="accent6"/>
                </a:solidFill>
              </a:rPr>
              <a:t>quickness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/>
                </a:solidFill>
              </a:rPr>
              <a:t>lightness</a:t>
            </a:r>
            <a:r>
              <a:rPr lang="en-US" sz="2800" dirty="0"/>
              <a:t>, &amp; </a:t>
            </a:r>
            <a:r>
              <a:rPr lang="en-US" sz="2800" b="1" dirty="0">
                <a:solidFill>
                  <a:schemeClr val="accent6"/>
                </a:solidFill>
              </a:rPr>
              <a:t>ease of movement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15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Agility?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77912" y="817841"/>
            <a:ext cx="3036759" cy="17819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927" y="801677"/>
            <a:ext cx="3026744" cy="1798134"/>
            <a:chOff x="342889" y="1579518"/>
            <a:chExt cx="8240413" cy="4895478"/>
          </a:xfrm>
        </p:grpSpPr>
        <p:pic>
          <p:nvPicPr>
            <p:cNvPr id="6" name="Picture 2" descr="Image result for effective communicati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89" y="1641231"/>
              <a:ext cx="8240413" cy="4833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53704" y="1579518"/>
              <a:ext cx="6172201" cy="852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Current Functionality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17312" y="5325070"/>
              <a:ext cx="5143501" cy="852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b="1" dirty="0">
                  <a:solidFill>
                    <a:schemeClr val="bg1"/>
                  </a:solidFill>
                </a:rPr>
                <a:t>Change Request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4963678" y="842952"/>
            <a:ext cx="2422958" cy="19272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927" y="2684522"/>
            <a:ext cx="1969469" cy="193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10398" y="817841"/>
            <a:ext cx="1724605" cy="17819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79351" y="1107460"/>
            <a:ext cx="13853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Effective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response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to change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63679" y="2770250"/>
            <a:ext cx="2422958" cy="18445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23703" y="2871902"/>
            <a:ext cx="213712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dirty="0">
                <a:solidFill>
                  <a:srgbClr val="000000"/>
                </a:solidFill>
              </a:rPr>
              <a:t>Effective </a:t>
            </a:r>
          </a:p>
          <a:p>
            <a:pPr algn="ctr"/>
            <a:r>
              <a:rPr lang="en-IN" sz="2400" dirty="0">
                <a:solidFill>
                  <a:srgbClr val="000000"/>
                </a:solidFill>
              </a:rPr>
              <a:t>communication </a:t>
            </a:r>
          </a:p>
          <a:p>
            <a:pPr algn="ctr"/>
            <a:r>
              <a:rPr lang="en-IN" sz="2400" dirty="0">
                <a:solidFill>
                  <a:srgbClr val="000000"/>
                </a:solidFill>
              </a:rPr>
              <a:t>among all </a:t>
            </a:r>
          </a:p>
          <a:p>
            <a:pPr algn="ctr"/>
            <a:r>
              <a:rPr lang="en-IN" sz="2400" dirty="0">
                <a:solidFill>
                  <a:srgbClr val="000000"/>
                </a:solidFill>
              </a:rPr>
              <a:t>stakeholders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32" y="958089"/>
            <a:ext cx="1698874" cy="16988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57396" y="2684523"/>
            <a:ext cx="2777607" cy="193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188936" y="2850504"/>
            <a:ext cx="2459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Organizing a team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so that it is in control to perform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the work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8" y="2779064"/>
            <a:ext cx="1675748" cy="167574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4274" y="4725060"/>
            <a:ext cx="2814179" cy="171828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51859" y="4741484"/>
            <a:ext cx="2220974" cy="1701859"/>
            <a:chOff x="1957151" y="2266238"/>
            <a:chExt cx="5662546" cy="4339021"/>
          </a:xfrm>
        </p:grpSpPr>
        <p:pic>
          <p:nvPicPr>
            <p:cNvPr id="21" name="Picture 2" descr="Image result for customer in tea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151" y="2266238"/>
              <a:ext cx="5662546" cy="433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817603" y="5812961"/>
              <a:ext cx="3814128" cy="774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rgbClr val="C00000"/>
                  </a:solidFill>
                </a:rPr>
                <a:t>Customer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2908454" y="4725060"/>
            <a:ext cx="4478182" cy="17182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50111" y="5010554"/>
            <a:ext cx="20814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Drawing the </a:t>
            </a:r>
          </a:p>
          <a:p>
            <a:pPr algn="ctr"/>
            <a:r>
              <a:rPr lang="en-US" sz="2400" dirty="0"/>
              <a:t>customer onto </a:t>
            </a:r>
          </a:p>
          <a:p>
            <a:pPr algn="ctr"/>
            <a:r>
              <a:rPr lang="en-US" sz="2400" dirty="0"/>
              <a:t>the team</a:t>
            </a:r>
            <a:endParaRPr lang="en-IN" sz="2400" dirty="0"/>
          </a:p>
        </p:txBody>
      </p:sp>
      <p:sp>
        <p:nvSpPr>
          <p:cNvPr id="26" name="Rectangle 25"/>
          <p:cNvSpPr/>
          <p:nvPr/>
        </p:nvSpPr>
        <p:spPr>
          <a:xfrm>
            <a:off x="5208856" y="5010554"/>
            <a:ext cx="20389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Eliminate the </a:t>
            </a:r>
          </a:p>
          <a:p>
            <a:pPr algn="ctr"/>
            <a:r>
              <a:rPr lang="en-US" sz="2400" dirty="0"/>
              <a:t>“us and them” </a:t>
            </a:r>
          </a:p>
          <a:p>
            <a:pPr algn="ctr"/>
            <a:r>
              <a:rPr lang="en-US" sz="2400" dirty="0"/>
              <a:t>attitude</a:t>
            </a:r>
            <a:endParaRPr lang="en-IN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40260" y="4514243"/>
            <a:ext cx="738664" cy="21929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Development 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Team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5120280" y="4914900"/>
            <a:ext cx="0" cy="1341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497847" y="846992"/>
            <a:ext cx="4592553" cy="4811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97846" y="1388632"/>
            <a:ext cx="4592554" cy="4270307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574047" y="936255"/>
            <a:ext cx="4490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Rapid and Incremental delivery of software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2"/>
          <a:stretch/>
        </p:blipFill>
        <p:spPr>
          <a:xfrm>
            <a:off x="7571460" y="1669737"/>
            <a:ext cx="4429970" cy="12996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"/>
          <a:stretch/>
        </p:blipFill>
        <p:spPr>
          <a:xfrm>
            <a:off x="7696439" y="3851780"/>
            <a:ext cx="4265078" cy="1411616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7637546" y="3441785"/>
            <a:ext cx="4351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14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/>
      <p:bldP spid="16" grpId="0" animBg="1"/>
      <p:bldP spid="17" grpId="0"/>
      <p:bldP spid="19" grpId="0" animBg="1"/>
      <p:bldP spid="24" grpId="0" animBg="1"/>
      <p:bldP spid="25" grpId="0"/>
      <p:bldP spid="26" grpId="0"/>
      <p:bldP spid="34" grpId="0" animBg="1"/>
      <p:bldP spid="35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Agile Process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499" y="846908"/>
            <a:ext cx="11748951" cy="510406"/>
          </a:xfrm>
        </p:spPr>
        <p:txBody>
          <a:bodyPr/>
          <a:lstStyle/>
          <a:p>
            <a:r>
              <a:rPr lang="en-IN" dirty="0"/>
              <a:t>Agile software process addresses </a:t>
            </a:r>
            <a:r>
              <a:rPr lang="en-IN" b="1" dirty="0"/>
              <a:t>few assumptions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99" y="3701975"/>
            <a:ext cx="11748951" cy="457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An agile </a:t>
            </a:r>
            <a:r>
              <a:rPr lang="en-IN" b="1" dirty="0">
                <a:solidFill>
                  <a:srgbClr val="C00000"/>
                </a:solidFill>
              </a:rPr>
              <a:t>process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must </a:t>
            </a:r>
            <a:r>
              <a:rPr lang="en-IN" b="1" dirty="0">
                <a:solidFill>
                  <a:srgbClr val="C00000"/>
                </a:solidFill>
              </a:rPr>
              <a:t>adapt </a:t>
            </a:r>
            <a:r>
              <a:rPr lang="en-IN" dirty="0"/>
              <a:t>incrementally.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98" y="4308622"/>
            <a:ext cx="11748951" cy="93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accomplish incremental adaptation, an agile team </a:t>
            </a:r>
            <a:r>
              <a:rPr lang="en-US" b="1" dirty="0">
                <a:solidFill>
                  <a:srgbClr val="C00000"/>
                </a:solidFill>
              </a:rPr>
              <a:t>requires customer feedback</a:t>
            </a:r>
            <a:r>
              <a:rPr lang="en-US" dirty="0"/>
              <a:t> (so that the appropriate adaptations can be made).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69050" y="2805346"/>
            <a:ext cx="1116098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Analysis</a:t>
            </a:r>
            <a:r>
              <a:rPr lang="en-IN" sz="2400" b="1" dirty="0"/>
              <a:t>,</a:t>
            </a:r>
            <a:r>
              <a:rPr lang="en-IN" sz="2400" b="1" dirty="0">
                <a:solidFill>
                  <a:schemeClr val="accent2"/>
                </a:solidFill>
              </a:rPr>
              <a:t> </a:t>
            </a:r>
            <a:r>
              <a:rPr lang="en-IN" sz="2400" b="1" dirty="0">
                <a:solidFill>
                  <a:srgbClr val="C00000"/>
                </a:solidFill>
              </a:rPr>
              <a:t>design</a:t>
            </a:r>
            <a:r>
              <a:rPr lang="en-IN" sz="2400" b="1" dirty="0"/>
              <a:t>,</a:t>
            </a:r>
            <a:r>
              <a:rPr lang="en-IN" sz="2400" b="1" dirty="0">
                <a:solidFill>
                  <a:schemeClr val="accent2"/>
                </a:solidFill>
              </a:rPr>
              <a:t> </a:t>
            </a:r>
            <a:r>
              <a:rPr lang="en-IN" sz="2400" b="1" dirty="0">
                <a:solidFill>
                  <a:srgbClr val="C00000"/>
                </a:solidFill>
              </a:rPr>
              <a:t>construction</a:t>
            </a:r>
            <a:r>
              <a:rPr lang="en-IN" sz="2400" b="1" dirty="0">
                <a:solidFill>
                  <a:schemeClr val="accent2"/>
                </a:solidFill>
              </a:rPr>
              <a:t> </a:t>
            </a:r>
            <a:r>
              <a:rPr lang="en-IN" sz="2400" dirty="0"/>
              <a:t>and </a:t>
            </a:r>
            <a:r>
              <a:rPr lang="en-IN" sz="2400" b="1" dirty="0">
                <a:solidFill>
                  <a:srgbClr val="C00000"/>
                </a:solidFill>
              </a:rPr>
              <a:t>testing</a:t>
            </a:r>
            <a:r>
              <a:rPr lang="en-IN" sz="2400" dirty="0">
                <a:solidFill>
                  <a:schemeClr val="accent2"/>
                </a:solidFill>
              </a:rPr>
              <a:t> </a:t>
            </a:r>
            <a:r>
              <a:rPr lang="en-IN" sz="2400" dirty="0"/>
              <a:t>are </a:t>
            </a:r>
            <a:r>
              <a:rPr lang="en-IN" sz="2400" b="1" dirty="0">
                <a:solidFill>
                  <a:srgbClr val="C00000"/>
                </a:solidFill>
              </a:rPr>
              <a:t>not</a:t>
            </a:r>
            <a:r>
              <a:rPr lang="en-IN" sz="2400" dirty="0">
                <a:solidFill>
                  <a:schemeClr val="accent2"/>
                </a:solidFill>
              </a:rPr>
              <a:t> </a:t>
            </a:r>
            <a:r>
              <a:rPr lang="en-IN" sz="2400" dirty="0"/>
              <a:t>as </a:t>
            </a:r>
            <a:r>
              <a:rPr lang="en-IN" sz="2400" b="1" dirty="0">
                <a:solidFill>
                  <a:srgbClr val="C00000"/>
                </a:solidFill>
              </a:rPr>
              <a:t>predictable</a:t>
            </a:r>
            <a:r>
              <a:rPr lang="en-IN" sz="2400" dirty="0">
                <a:solidFill>
                  <a:schemeClr val="accent2"/>
                </a:solidFill>
              </a:rPr>
              <a:t> </a:t>
            </a:r>
            <a:r>
              <a:rPr lang="en-IN" sz="2400" dirty="0"/>
              <a:t>as we might like.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69050" y="1464447"/>
            <a:ext cx="1116098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Difficulty in predicting changes</a:t>
            </a:r>
            <a:r>
              <a:rPr lang="en-IN" sz="2400" dirty="0"/>
              <a:t> of requirements and customer priorities.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9050" y="2115483"/>
            <a:ext cx="1116098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400" dirty="0"/>
              <a:t>For many types of software; </a:t>
            </a:r>
            <a:r>
              <a:rPr lang="en-IN" sz="2400" b="1" dirty="0">
                <a:solidFill>
                  <a:srgbClr val="C00000"/>
                </a:solidFill>
              </a:rPr>
              <a:t>design</a:t>
            </a:r>
            <a:r>
              <a:rPr lang="en-IN" sz="2400" dirty="0">
                <a:solidFill>
                  <a:schemeClr val="accent2"/>
                </a:solidFill>
              </a:rPr>
              <a:t> </a:t>
            </a:r>
            <a:r>
              <a:rPr lang="en-IN" sz="2400" dirty="0"/>
              <a:t>and </a:t>
            </a:r>
            <a:r>
              <a:rPr lang="en-IN" sz="2400" b="1" dirty="0">
                <a:solidFill>
                  <a:srgbClr val="C00000"/>
                </a:solidFill>
              </a:rPr>
              <a:t>construction</a:t>
            </a:r>
            <a:r>
              <a:rPr lang="en-IN" sz="2400" dirty="0">
                <a:solidFill>
                  <a:schemeClr val="accent2"/>
                </a:solidFill>
              </a:rPr>
              <a:t> </a:t>
            </a:r>
            <a:r>
              <a:rPr lang="en-IN" sz="2400" dirty="0"/>
              <a:t>are </a:t>
            </a:r>
            <a:r>
              <a:rPr lang="en-IN" sz="2400" b="1" dirty="0">
                <a:solidFill>
                  <a:srgbClr val="C00000"/>
                </a:solidFill>
              </a:rPr>
              <a:t>interleaved</a:t>
            </a:r>
            <a:r>
              <a:rPr lang="en-IN" sz="2400" dirty="0">
                <a:solidFill>
                  <a:schemeClr val="accent2"/>
                </a:solidFill>
              </a:rPr>
              <a:t> </a:t>
            </a:r>
            <a:r>
              <a:rPr lang="en-IN" sz="2400" dirty="0"/>
              <a:t>(mixed).</a:t>
            </a:r>
          </a:p>
        </p:txBody>
      </p:sp>
    </p:spTree>
    <p:extLst>
      <p:ext uri="{BB962C8B-B14F-4D97-AF65-F5344CB8AC3E}">
        <p14:creationId xmlns:p14="http://schemas.microsoft.com/office/powerpoint/2010/main" val="27693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92" y="2502983"/>
            <a:ext cx="1740105" cy="1550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921" y="1525779"/>
            <a:ext cx="2317340" cy="1408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33" y="4700697"/>
            <a:ext cx="2544517" cy="915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Agility Principles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C62C30-09B3-44F1-BA99-792DE1279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77518"/>
            <a:ext cx="11951963" cy="559056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01.</a:t>
            </a:r>
            <a:r>
              <a:rPr lang="en-IN" b="1" dirty="0">
                <a:solidFill>
                  <a:srgbClr val="C00000"/>
                </a:solidFill>
              </a:rPr>
              <a:t> Highest priority </a:t>
            </a:r>
            <a:r>
              <a:rPr lang="en-IN" dirty="0"/>
              <a:t>is to </a:t>
            </a:r>
            <a:r>
              <a:rPr lang="en-IN" b="1" dirty="0">
                <a:solidFill>
                  <a:srgbClr val="C00000"/>
                </a:solidFill>
              </a:rPr>
              <a:t>satisfy</a:t>
            </a:r>
            <a:r>
              <a:rPr lang="en-IN" dirty="0"/>
              <a:t> the </a:t>
            </a:r>
            <a:r>
              <a:rPr lang="en-IN" b="1" dirty="0">
                <a:solidFill>
                  <a:srgbClr val="C00000"/>
                </a:solidFill>
              </a:rPr>
              <a:t>customer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through early &amp; </a:t>
            </a:r>
            <a:r>
              <a:rPr lang="en-IN" b="1" dirty="0">
                <a:solidFill>
                  <a:srgbClr val="C00000"/>
                </a:solidFill>
              </a:rPr>
              <a:t>continuous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b="1" dirty="0">
                <a:solidFill>
                  <a:srgbClr val="C00000"/>
                </a:solidFill>
              </a:rPr>
              <a:t>delivery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of </a:t>
            </a:r>
            <a:r>
              <a:rPr lang="en-IN" b="1" dirty="0">
                <a:solidFill>
                  <a:srgbClr val="C00000"/>
                </a:solidFill>
              </a:rPr>
              <a:t>software</a:t>
            </a:r>
          </a:p>
          <a:p>
            <a:pPr marL="0" indent="0">
              <a:buNone/>
            </a:pPr>
            <a:r>
              <a:rPr lang="en-IN" dirty="0"/>
              <a:t>02.</a:t>
            </a:r>
            <a:r>
              <a:rPr lang="en-IN" b="1" dirty="0">
                <a:solidFill>
                  <a:srgbClr val="C00000"/>
                </a:solidFill>
              </a:rPr>
              <a:t> Welcome changing</a:t>
            </a:r>
            <a:r>
              <a:rPr lang="en-IN" dirty="0"/>
              <a:t> requirements</a:t>
            </a:r>
          </a:p>
          <a:p>
            <a:pPr marL="0" indent="0">
              <a:buNone/>
            </a:pPr>
            <a:r>
              <a:rPr lang="en-IN" dirty="0"/>
              <a:t>03.</a:t>
            </a:r>
            <a:r>
              <a:rPr lang="en-IN" b="1" dirty="0">
                <a:solidFill>
                  <a:srgbClr val="C00000"/>
                </a:solidFill>
              </a:rPr>
              <a:t> Deliver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working </a:t>
            </a:r>
            <a:r>
              <a:rPr lang="en-IN" b="1" dirty="0">
                <a:solidFill>
                  <a:srgbClr val="C00000"/>
                </a:solidFill>
              </a:rPr>
              <a:t>software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b="1" dirty="0">
                <a:solidFill>
                  <a:srgbClr val="C00000"/>
                </a:solidFill>
              </a:rPr>
              <a:t>frequently</a:t>
            </a:r>
          </a:p>
          <a:p>
            <a:pPr marL="0" indent="0">
              <a:buNone/>
            </a:pPr>
            <a:r>
              <a:rPr lang="en-IN" dirty="0"/>
              <a:t>04.</a:t>
            </a:r>
            <a:r>
              <a:rPr lang="en-IN" b="1" dirty="0">
                <a:solidFill>
                  <a:srgbClr val="C00000"/>
                </a:solidFill>
              </a:rPr>
              <a:t> Business people</a:t>
            </a:r>
            <a:r>
              <a:rPr lang="en-IN" dirty="0"/>
              <a:t> and </a:t>
            </a:r>
            <a:r>
              <a:rPr lang="en-IN" b="1" dirty="0">
                <a:solidFill>
                  <a:srgbClr val="C00000"/>
                </a:solidFill>
              </a:rPr>
              <a:t>developers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must </a:t>
            </a:r>
            <a:r>
              <a:rPr lang="en-IN" b="1" dirty="0">
                <a:solidFill>
                  <a:srgbClr val="C00000"/>
                </a:solidFill>
              </a:rPr>
              <a:t>work together</a:t>
            </a:r>
          </a:p>
          <a:p>
            <a:pPr marL="0" indent="0">
              <a:buNone/>
            </a:pPr>
            <a:r>
              <a:rPr lang="en-IN" dirty="0"/>
              <a:t>05.</a:t>
            </a:r>
            <a:r>
              <a:rPr lang="en-IN" b="1" dirty="0">
                <a:solidFill>
                  <a:srgbClr val="C00000"/>
                </a:solidFill>
              </a:rPr>
              <a:t> Build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projects </a:t>
            </a:r>
            <a:r>
              <a:rPr lang="en-IN" b="1" dirty="0">
                <a:solidFill>
                  <a:srgbClr val="C00000"/>
                </a:solidFill>
              </a:rPr>
              <a:t>around motivated</a:t>
            </a:r>
            <a:r>
              <a:rPr lang="en-IN" dirty="0"/>
              <a:t> individuals</a:t>
            </a:r>
          </a:p>
          <a:p>
            <a:pPr marL="0" indent="0">
              <a:buNone/>
            </a:pPr>
            <a:r>
              <a:rPr lang="en-IN" dirty="0"/>
              <a:t>06. Emphasize</a:t>
            </a:r>
            <a:r>
              <a:rPr lang="en-IN" b="1" dirty="0">
                <a:solidFill>
                  <a:srgbClr val="C00000"/>
                </a:solidFill>
              </a:rPr>
              <a:t> face-to-face conversation</a:t>
            </a:r>
          </a:p>
          <a:p>
            <a:pPr marL="0" indent="0">
              <a:buNone/>
            </a:pPr>
            <a:r>
              <a:rPr lang="en-IN" dirty="0"/>
              <a:t>07.</a:t>
            </a:r>
            <a:r>
              <a:rPr lang="en-IN" b="1" dirty="0">
                <a:solidFill>
                  <a:srgbClr val="C00000"/>
                </a:solidFill>
              </a:rPr>
              <a:t> Working software </a:t>
            </a:r>
            <a:r>
              <a:rPr lang="en-IN" dirty="0"/>
              <a:t>is the </a:t>
            </a:r>
            <a:r>
              <a:rPr lang="en-IN" b="1" dirty="0">
                <a:solidFill>
                  <a:srgbClr val="C00000"/>
                </a:solidFill>
              </a:rPr>
              <a:t>measure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of </a:t>
            </a:r>
            <a:r>
              <a:rPr lang="en-IN" b="1" dirty="0">
                <a:solidFill>
                  <a:srgbClr val="C00000"/>
                </a:solidFill>
              </a:rPr>
              <a:t>progress</a:t>
            </a:r>
          </a:p>
          <a:p>
            <a:pPr marL="0" indent="0">
              <a:buNone/>
            </a:pPr>
            <a:r>
              <a:rPr lang="en-US" dirty="0"/>
              <a:t>08. The sponsors, developers, and users should be </a:t>
            </a:r>
            <a:r>
              <a:rPr lang="en-US" b="1" dirty="0">
                <a:solidFill>
                  <a:srgbClr val="BF2323"/>
                </a:solidFill>
              </a:rPr>
              <a:t>able to maintain a constant pace indefinitely</a:t>
            </a:r>
            <a:r>
              <a:rPr lang="en-US" dirty="0"/>
              <a:t>.</a:t>
            </a:r>
            <a:endParaRPr lang="en-I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dirty="0"/>
              <a:t>09. Continuous </a:t>
            </a:r>
            <a:r>
              <a:rPr lang="en-IN" b="1" dirty="0">
                <a:solidFill>
                  <a:srgbClr val="C00000"/>
                </a:solidFill>
              </a:rPr>
              <a:t>attention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to </a:t>
            </a:r>
            <a:r>
              <a:rPr lang="en-IN" b="1" dirty="0">
                <a:solidFill>
                  <a:srgbClr val="C00000"/>
                </a:solidFill>
              </a:rPr>
              <a:t>technical excellence</a:t>
            </a:r>
            <a:r>
              <a:rPr lang="en-IN" dirty="0"/>
              <a:t> and </a:t>
            </a:r>
            <a:r>
              <a:rPr lang="en-IN" b="1" dirty="0">
                <a:solidFill>
                  <a:srgbClr val="C00000"/>
                </a:solidFill>
              </a:rPr>
              <a:t>good design</a:t>
            </a:r>
          </a:p>
          <a:p>
            <a:pPr marL="0" indent="0">
              <a:buNone/>
            </a:pPr>
            <a:r>
              <a:rPr lang="en-IN" dirty="0"/>
              <a:t>10.</a:t>
            </a:r>
            <a:r>
              <a:rPr lang="en-IN" b="1" dirty="0">
                <a:solidFill>
                  <a:srgbClr val="C00000"/>
                </a:solidFill>
              </a:rPr>
              <a:t> Simplicity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– the art of maximizing the amount of work done</a:t>
            </a:r>
          </a:p>
          <a:p>
            <a:pPr marL="0" indent="0">
              <a:buNone/>
            </a:pPr>
            <a:r>
              <a:rPr lang="en-IN" dirty="0"/>
              <a:t>11. The best designs emerge from </a:t>
            </a:r>
            <a:r>
              <a:rPr lang="en-IN" b="1" dirty="0">
                <a:solidFill>
                  <a:srgbClr val="C00000"/>
                </a:solidFill>
              </a:rPr>
              <a:t>self-organizing teams</a:t>
            </a:r>
          </a:p>
          <a:p>
            <a:pPr marL="0" indent="0">
              <a:buNone/>
            </a:pPr>
            <a:r>
              <a:rPr lang="en-IN" dirty="0"/>
              <a:t>12. The </a:t>
            </a:r>
            <a:r>
              <a:rPr lang="en-IN" b="1" dirty="0">
                <a:solidFill>
                  <a:srgbClr val="C00000"/>
                </a:solidFill>
              </a:rPr>
              <a:t>team tunes </a:t>
            </a:r>
            <a:r>
              <a:rPr lang="en-IN" dirty="0"/>
              <a:t>and </a:t>
            </a:r>
            <a:r>
              <a:rPr lang="en-IN" b="1" dirty="0">
                <a:solidFill>
                  <a:srgbClr val="C00000"/>
                </a:solidFill>
              </a:rPr>
              <a:t>adjusts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its </a:t>
            </a:r>
            <a:r>
              <a:rPr lang="en-IN" b="1" dirty="0">
                <a:solidFill>
                  <a:srgbClr val="C00000"/>
                </a:solidFill>
              </a:rPr>
              <a:t>behaviour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to become more effective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agile methodology not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990601"/>
            <a:ext cx="3765485" cy="2575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12" y="990601"/>
            <a:ext cx="3757893" cy="257036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076685" y="999187"/>
            <a:ext cx="0" cy="5333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98" y="990601"/>
            <a:ext cx="3752932" cy="256697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8108753" y="990601"/>
            <a:ext cx="0" cy="5333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/>
          <p:cNvSpPr/>
          <p:nvPr/>
        </p:nvSpPr>
        <p:spPr>
          <a:xfrm>
            <a:off x="300446" y="4078178"/>
            <a:ext cx="3553097" cy="1682541"/>
          </a:xfrm>
          <a:prstGeom prst="wedgeRoundRectCallout">
            <a:avLst>
              <a:gd name="adj1" fmla="val -36642"/>
              <a:gd name="adj2" fmla="val -955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Project plan &amp; requirements are clear &amp; unlikely to change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320219" y="4078178"/>
            <a:ext cx="3553097" cy="1682541"/>
          </a:xfrm>
          <a:prstGeom prst="wedgeRoundRectCallout">
            <a:avLst>
              <a:gd name="adj1" fmla="val 13726"/>
              <a:gd name="adj2" fmla="val -854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Unclear understanding of Agile Approach among Teams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8472219" y="4078179"/>
            <a:ext cx="3553097" cy="1682541"/>
          </a:xfrm>
          <a:prstGeom prst="wedgeRoundRectCallout">
            <a:avLst>
              <a:gd name="adj1" fmla="val 1226"/>
              <a:gd name="adj2" fmla="val -9321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Big Enterprises where team collaboration is tough</a:t>
            </a:r>
          </a:p>
        </p:txBody>
      </p:sp>
    </p:spTree>
    <p:extLst>
      <p:ext uri="{BB962C8B-B14F-4D97-AF65-F5344CB8AC3E}">
        <p14:creationId xmlns:p14="http://schemas.microsoft.com/office/powerpoint/2010/main" val="398383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Agile Process Models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0703" y="1052464"/>
            <a:ext cx="428641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Extreme Programming (XP)</a:t>
            </a:r>
          </a:p>
        </p:txBody>
      </p:sp>
      <p:sp>
        <p:nvSpPr>
          <p:cNvPr id="5" name="Rectangle 4"/>
          <p:cNvSpPr/>
          <p:nvPr/>
        </p:nvSpPr>
        <p:spPr>
          <a:xfrm>
            <a:off x="350702" y="1666159"/>
            <a:ext cx="837643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Adaptive Software Development (ASD)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702" y="2318491"/>
            <a:ext cx="837643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Dynamic Systems Development Method (DSDM)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702" y="2970823"/>
            <a:ext cx="837643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Feature Driven Development (FDD)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702" y="3623155"/>
            <a:ext cx="837643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Crystal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50702" y="4275486"/>
            <a:ext cx="837643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Agile Modelling (AM)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120" y="3708632"/>
            <a:ext cx="1155091" cy="1210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33" y="1326647"/>
            <a:ext cx="1485378" cy="1030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1" b="9584"/>
          <a:stretch/>
        </p:blipFill>
        <p:spPr>
          <a:xfrm>
            <a:off x="4637119" y="5074030"/>
            <a:ext cx="1595818" cy="12460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243" y="5181598"/>
            <a:ext cx="1030952" cy="103095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7373" y="1052464"/>
            <a:ext cx="399976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95926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-528035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26132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154871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192097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629433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203671"/>
            <a:ext cx="97185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Agile Software Development: Defining Agility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Agile Manifesto and Principles,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Agile Process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Extreme Programming,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Adaptive Software Development,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Scrum,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Dynamic System Development Method</a:t>
            </a:r>
          </a:p>
        </p:txBody>
      </p:sp>
    </p:spTree>
    <p:extLst>
      <p:ext uri="{BB962C8B-B14F-4D97-AF65-F5344CB8AC3E}">
        <p14:creationId xmlns:p14="http://schemas.microsoft.com/office/powerpoint/2010/main" val="8204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3826-370F-4DB4-9CFA-C942DE65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Extreme Programming (XP)</a:t>
            </a:r>
            <a:endParaRPr lang="en-US" dirty="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B71B77DA-7025-4F34-A144-3FB37C1D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0" y="849384"/>
            <a:ext cx="6273997" cy="5590565"/>
          </a:xfrm>
        </p:spPr>
        <p:txBody>
          <a:bodyPr/>
          <a:lstStyle/>
          <a:p>
            <a:r>
              <a:rPr lang="en-US" dirty="0"/>
              <a:t>The most widely used approach to agile software development.</a:t>
            </a:r>
          </a:p>
          <a:p>
            <a:r>
              <a:rPr lang="en-US" dirty="0"/>
              <a:t>A variant of XP called </a:t>
            </a:r>
            <a:r>
              <a:rPr lang="en-US" b="1" dirty="0">
                <a:solidFill>
                  <a:srgbClr val="C00000"/>
                </a:solidFill>
              </a:rPr>
              <a:t>Industrial XP (IXP) </a:t>
            </a:r>
            <a:r>
              <a:rPr lang="en-US" dirty="0"/>
              <a:t>has been proposed to target process for large organizations.</a:t>
            </a:r>
          </a:p>
          <a:p>
            <a:r>
              <a:rPr lang="en-US" dirty="0"/>
              <a:t>It uses </a:t>
            </a:r>
            <a:r>
              <a:rPr lang="en-US" b="1" dirty="0">
                <a:solidFill>
                  <a:srgbClr val="C00000"/>
                </a:solidFill>
              </a:rPr>
              <a:t>object oriented approach </a:t>
            </a:r>
            <a:r>
              <a:rPr lang="en-US" dirty="0"/>
              <a:t>as its preferred development model.</a:t>
            </a:r>
          </a:p>
          <a:p>
            <a:r>
              <a:rPr lang="en-US" dirty="0"/>
              <a:t>The methodology takes its name from the idea that the beneficial elements of traditional software engineering practices are taken to “extreme” level.</a:t>
            </a:r>
          </a:p>
          <a:p>
            <a:r>
              <a:rPr lang="en-US" dirty="0"/>
              <a:t>For example, code review, writing automated test.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8C82981-B508-46D1-9D62-2E12239C632F}"/>
              </a:ext>
            </a:extLst>
          </p:cNvPr>
          <p:cNvSpPr txBox="1">
            <a:spLocks/>
          </p:cNvSpPr>
          <p:nvPr/>
        </p:nvSpPr>
        <p:spPr>
          <a:xfrm>
            <a:off x="6600766" y="877517"/>
            <a:ext cx="4898020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5 XP values.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425B060F-8DC5-448F-AE53-FF7C59F2A22B}"/>
              </a:ext>
            </a:extLst>
          </p:cNvPr>
          <p:cNvSpPr/>
          <p:nvPr/>
        </p:nvSpPr>
        <p:spPr>
          <a:xfrm>
            <a:off x="6858756" y="3357989"/>
            <a:ext cx="1153918" cy="107479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XP values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85DC40-B158-4DB4-9CE3-9130486F0017}"/>
              </a:ext>
            </a:extLst>
          </p:cNvPr>
          <p:cNvSpPr/>
          <p:nvPr/>
        </p:nvSpPr>
        <p:spPr>
          <a:xfrm>
            <a:off x="9855864" y="3769322"/>
            <a:ext cx="1832693" cy="3612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Feedback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3F182E-CBCA-4156-92BB-0DCF3B7647EA}"/>
              </a:ext>
            </a:extLst>
          </p:cNvPr>
          <p:cNvSpPr/>
          <p:nvPr/>
        </p:nvSpPr>
        <p:spPr>
          <a:xfrm>
            <a:off x="8795720" y="1703989"/>
            <a:ext cx="1832693" cy="3612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Communication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794393-E9ED-461A-AF51-2D4C64254858}"/>
              </a:ext>
            </a:extLst>
          </p:cNvPr>
          <p:cNvSpPr/>
          <p:nvPr/>
        </p:nvSpPr>
        <p:spPr>
          <a:xfrm>
            <a:off x="9469213" y="2650996"/>
            <a:ext cx="1832693" cy="3612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Simplicity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129847-9658-4F16-A6B3-9D918C9D74FB}"/>
              </a:ext>
            </a:extLst>
          </p:cNvPr>
          <p:cNvSpPr/>
          <p:nvPr/>
        </p:nvSpPr>
        <p:spPr>
          <a:xfrm>
            <a:off x="9460123" y="4848483"/>
            <a:ext cx="1832693" cy="3612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Courage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27CD9-DD7B-4543-86A3-E84D9FEC3F0B}"/>
              </a:ext>
            </a:extLst>
          </p:cNvPr>
          <p:cNvSpPr/>
          <p:nvPr/>
        </p:nvSpPr>
        <p:spPr>
          <a:xfrm>
            <a:off x="8929993" y="5812326"/>
            <a:ext cx="1832693" cy="3612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Respect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74DDA3F-343F-4809-AC56-C9D2860434A8}"/>
              </a:ext>
            </a:extLst>
          </p:cNvPr>
          <p:cNvCxnSpPr>
            <a:cxnSpLocks/>
          </p:cNvCxnSpPr>
          <p:nvPr/>
        </p:nvCxnSpPr>
        <p:spPr>
          <a:xfrm flipV="1">
            <a:off x="7537531" y="2367064"/>
            <a:ext cx="539131" cy="990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8F737EE-7A0D-4FCE-93AC-AE7B5DCFB053}"/>
              </a:ext>
            </a:extLst>
          </p:cNvPr>
          <p:cNvCxnSpPr>
            <a:stCxn id="38" idx="7"/>
          </p:cNvCxnSpPr>
          <p:nvPr/>
        </p:nvCxnSpPr>
        <p:spPr>
          <a:xfrm flipV="1">
            <a:off x="7843687" y="3099545"/>
            <a:ext cx="709180" cy="41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6F7D56-D746-4835-85A5-2E1AA6BD73CF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8012674" y="3895388"/>
            <a:ext cx="779031" cy="8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0E5DA0-8BC7-4C7E-8EBB-EF4F0AD13DE4}"/>
              </a:ext>
            </a:extLst>
          </p:cNvPr>
          <p:cNvCxnSpPr>
            <a:cxnSpLocks/>
          </p:cNvCxnSpPr>
          <p:nvPr/>
        </p:nvCxnSpPr>
        <p:spPr>
          <a:xfrm>
            <a:off x="7819461" y="4284292"/>
            <a:ext cx="733406" cy="415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700BAA5-0163-4AA1-8E95-713F0DB63071}"/>
              </a:ext>
            </a:extLst>
          </p:cNvPr>
          <p:cNvCxnSpPr>
            <a:stCxn id="38" idx="4"/>
          </p:cNvCxnSpPr>
          <p:nvPr/>
        </p:nvCxnSpPr>
        <p:spPr>
          <a:xfrm>
            <a:off x="7435715" y="4432786"/>
            <a:ext cx="640947" cy="10792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39C9A40-CF87-44BE-B1FF-AD44491C9555}"/>
              </a:ext>
            </a:extLst>
          </p:cNvPr>
          <p:cNvGrpSpPr/>
          <p:nvPr/>
        </p:nvGrpSpPr>
        <p:grpSpPr>
          <a:xfrm>
            <a:off x="7778924" y="1359520"/>
            <a:ext cx="1116828" cy="1052725"/>
            <a:chOff x="7708469" y="877518"/>
            <a:chExt cx="1228175" cy="1087541"/>
          </a:xfrm>
        </p:grpSpPr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07A48654-9A11-4944-9382-866C8B3391A5}"/>
                </a:ext>
              </a:extLst>
            </p:cNvPr>
            <p:cNvSpPr/>
            <p:nvPr/>
          </p:nvSpPr>
          <p:spPr>
            <a:xfrm>
              <a:off x="7708469" y="877518"/>
              <a:ext cx="1228175" cy="1087541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6B3397E0-1492-40EE-AC34-BFD1D881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5130" y="1082025"/>
              <a:ext cx="937979" cy="67152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AC118E9-9F69-4958-93CA-833EDF92D827}"/>
              </a:ext>
            </a:extLst>
          </p:cNvPr>
          <p:cNvGrpSpPr/>
          <p:nvPr/>
        </p:nvGrpSpPr>
        <p:grpSpPr>
          <a:xfrm>
            <a:off x="8453088" y="2254878"/>
            <a:ext cx="1116828" cy="1052725"/>
            <a:chOff x="7241034" y="2497631"/>
            <a:chExt cx="1228175" cy="1087541"/>
          </a:xfrm>
        </p:grpSpPr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44A7E391-AE07-464B-B8FA-41A10AB2C294}"/>
                </a:ext>
              </a:extLst>
            </p:cNvPr>
            <p:cNvSpPr/>
            <p:nvPr/>
          </p:nvSpPr>
          <p:spPr>
            <a:xfrm>
              <a:off x="7241034" y="2497631"/>
              <a:ext cx="1228175" cy="1087541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B9C0AD-DACC-493A-B862-8B27EEA22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098" y="2761205"/>
              <a:ext cx="912048" cy="43836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2CD92C-35C7-4432-B6A3-3DACAE98BC08}"/>
              </a:ext>
            </a:extLst>
          </p:cNvPr>
          <p:cNvGrpSpPr/>
          <p:nvPr/>
        </p:nvGrpSpPr>
        <p:grpSpPr>
          <a:xfrm>
            <a:off x="8771928" y="3344278"/>
            <a:ext cx="1116828" cy="1052725"/>
            <a:chOff x="8809807" y="2974572"/>
            <a:chExt cx="1228175" cy="1087541"/>
          </a:xfrm>
        </p:grpSpPr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D3AB0269-6BBD-42C0-9457-0541C087FF57}"/>
                </a:ext>
              </a:extLst>
            </p:cNvPr>
            <p:cNvSpPr/>
            <p:nvPr/>
          </p:nvSpPr>
          <p:spPr>
            <a:xfrm>
              <a:off x="8809807" y="2974572"/>
              <a:ext cx="1228175" cy="1087541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5" name="Content Placeholder 3">
              <a:extLst>
                <a:ext uri="{FF2B5EF4-FFF2-40B4-BE49-F238E27FC236}">
                  <a16:creationId xmlns:a16="http://schemas.microsoft.com/office/drawing/2014/main" id="{1B8C4447-0E3C-49F6-9978-F2BF3212981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09880512"/>
                </p:ext>
              </p:extLst>
            </p:nvPr>
          </p:nvGraphicFramePr>
          <p:xfrm>
            <a:off x="8994105" y="3151342"/>
            <a:ext cx="830049" cy="70803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BE041F3-C091-4741-AC6D-64791D281A98}"/>
              </a:ext>
            </a:extLst>
          </p:cNvPr>
          <p:cNvGrpSpPr/>
          <p:nvPr/>
        </p:nvGrpSpPr>
        <p:grpSpPr>
          <a:xfrm>
            <a:off x="8478953" y="4425145"/>
            <a:ext cx="1116828" cy="1052725"/>
            <a:chOff x="8478291" y="4017094"/>
            <a:chExt cx="1228175" cy="1087541"/>
          </a:xfrm>
        </p:grpSpPr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57835345-00D1-4BFF-BAB8-E5D995B63AF3}"/>
                </a:ext>
              </a:extLst>
            </p:cNvPr>
            <p:cNvSpPr/>
            <p:nvPr/>
          </p:nvSpPr>
          <p:spPr>
            <a:xfrm>
              <a:off x="8478291" y="4017094"/>
              <a:ext cx="1228175" cy="1087541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9E03506-773E-4E2C-B7B1-8CACC0B3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45" y="4240828"/>
              <a:ext cx="770961" cy="750292"/>
            </a:xfrm>
            <a:prstGeom prst="flowChartAlternateProcess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66237F5-2DE6-414D-BC92-3E17057B85D5}"/>
              </a:ext>
            </a:extLst>
          </p:cNvPr>
          <p:cNvGrpSpPr/>
          <p:nvPr/>
        </p:nvGrpSpPr>
        <p:grpSpPr>
          <a:xfrm>
            <a:off x="7855839" y="5405833"/>
            <a:ext cx="1116828" cy="1052725"/>
            <a:chOff x="7814002" y="5067494"/>
            <a:chExt cx="1228175" cy="1087541"/>
          </a:xfrm>
        </p:grpSpPr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A8638FBB-8086-402E-B372-94EE9320D358}"/>
                </a:ext>
              </a:extLst>
            </p:cNvPr>
            <p:cNvSpPr/>
            <p:nvPr/>
          </p:nvSpPr>
          <p:spPr>
            <a:xfrm>
              <a:off x="7814002" y="5067494"/>
              <a:ext cx="1228175" cy="1087541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A01AB32-3AB0-43F9-998F-FDC9DD624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1702" y="5283100"/>
              <a:ext cx="1059407" cy="607393"/>
            </a:xfrm>
            <a:prstGeom prst="flowChartAlternateProcess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2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Extreme Programming (XP)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975" y="846435"/>
            <a:ext cx="183261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XP Values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17068" y="1308100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0" y="1473709"/>
            <a:ext cx="11737040" cy="3366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Communication: </a:t>
            </a:r>
            <a:r>
              <a:rPr lang="en-US" dirty="0"/>
              <a:t>To achieve effective communication, it </a:t>
            </a:r>
            <a:r>
              <a:rPr lang="en-US" b="1" dirty="0">
                <a:solidFill>
                  <a:schemeClr val="accent6"/>
                </a:solidFill>
              </a:rPr>
              <a:t>emphasized close &amp; informal (verbal) collaboration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between customers and developers</a:t>
            </a:r>
          </a:p>
          <a:p>
            <a:r>
              <a:rPr lang="en-US" b="1" dirty="0"/>
              <a:t>Simplicity: </a:t>
            </a:r>
            <a:r>
              <a:rPr lang="en-US" dirty="0"/>
              <a:t>It restricts developers to </a:t>
            </a:r>
            <a:r>
              <a:rPr lang="en-US" b="1" dirty="0">
                <a:solidFill>
                  <a:schemeClr val="accent6"/>
                </a:solidFill>
              </a:rPr>
              <a:t>design</a:t>
            </a:r>
            <a:r>
              <a:rPr lang="en-US" dirty="0"/>
              <a:t> for </a:t>
            </a:r>
            <a:r>
              <a:rPr lang="en-US" b="1" dirty="0">
                <a:solidFill>
                  <a:schemeClr val="accent6"/>
                </a:solidFill>
              </a:rPr>
              <a:t>immediate needs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not</a:t>
            </a:r>
            <a:r>
              <a:rPr lang="en-US" dirty="0"/>
              <a:t> for </a:t>
            </a:r>
            <a:r>
              <a:rPr lang="en-US" b="1" dirty="0">
                <a:solidFill>
                  <a:schemeClr val="accent6"/>
                </a:solidFill>
              </a:rPr>
              <a:t>future needs</a:t>
            </a:r>
          </a:p>
          <a:p>
            <a:r>
              <a:rPr lang="en-US" b="1" dirty="0"/>
              <a:t>Feedback: </a:t>
            </a:r>
            <a:r>
              <a:rPr lang="en-US" dirty="0"/>
              <a:t>It is derived </a:t>
            </a:r>
            <a:r>
              <a:rPr lang="en-US" b="1" dirty="0">
                <a:solidFill>
                  <a:schemeClr val="accent6"/>
                </a:solidFill>
              </a:rPr>
              <a:t>from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three sources the </a:t>
            </a:r>
            <a:r>
              <a:rPr lang="en-US" b="1" dirty="0">
                <a:solidFill>
                  <a:schemeClr val="accent6"/>
                </a:solidFill>
              </a:rPr>
              <a:t>implemented software</a:t>
            </a:r>
            <a:r>
              <a:rPr lang="en-US" dirty="0"/>
              <a:t>, the </a:t>
            </a:r>
            <a:r>
              <a:rPr lang="en-US" b="1" dirty="0">
                <a:solidFill>
                  <a:schemeClr val="accent6"/>
                </a:solidFill>
              </a:rPr>
              <a:t>customer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/>
                </a:solidFill>
              </a:rPr>
              <a:t>other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software team members</a:t>
            </a:r>
            <a:r>
              <a:rPr lang="en-US" dirty="0"/>
              <a:t>, it uses </a:t>
            </a:r>
            <a:r>
              <a:rPr lang="en-US" b="1" dirty="0">
                <a:solidFill>
                  <a:schemeClr val="accent6"/>
                </a:solidFill>
              </a:rPr>
              <a:t>Unit testing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as primary testing</a:t>
            </a:r>
          </a:p>
          <a:p>
            <a:r>
              <a:rPr lang="en-US" b="1" dirty="0"/>
              <a:t>Courage: </a:t>
            </a:r>
            <a:r>
              <a:rPr lang="en-US" dirty="0"/>
              <a:t>It demands courage (discipline), there is often significant pressure to design for future requirements, XP team </a:t>
            </a:r>
            <a:r>
              <a:rPr lang="en-US" b="1" dirty="0">
                <a:solidFill>
                  <a:schemeClr val="accent6"/>
                </a:solidFill>
              </a:rPr>
              <a:t>must have the discipline (courage) to design for today</a:t>
            </a:r>
          </a:p>
          <a:p>
            <a:r>
              <a:rPr lang="en-US" b="1" dirty="0"/>
              <a:t>Respect: </a:t>
            </a:r>
            <a:r>
              <a:rPr lang="en-US" dirty="0"/>
              <a:t>XP team </a:t>
            </a:r>
            <a:r>
              <a:rPr lang="en-US" b="1" dirty="0">
                <a:solidFill>
                  <a:schemeClr val="accent6"/>
                </a:solidFill>
              </a:rPr>
              <a:t>respect</a:t>
            </a:r>
            <a:r>
              <a:rPr lang="en-US" dirty="0"/>
              <a:t> among </a:t>
            </a:r>
            <a:r>
              <a:rPr lang="en-US" b="1" dirty="0">
                <a:solidFill>
                  <a:schemeClr val="accent6"/>
                </a:solidFill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7528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XP Process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8" y="1985679"/>
            <a:ext cx="5684645" cy="4509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784295"/>
            <a:ext cx="62003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It considers four framework activities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3446" y="1254334"/>
            <a:ext cx="626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1.</a:t>
            </a:r>
            <a:r>
              <a:rPr lang="en-US" sz="2400" dirty="0"/>
              <a:t> Planning </a:t>
            </a:r>
            <a:r>
              <a:rPr lang="en-US" sz="2400" dirty="0">
                <a:solidFill>
                  <a:srgbClr val="BF2323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/>
                </a:solidFill>
              </a:rPr>
              <a:t>2.</a:t>
            </a:r>
            <a:r>
              <a:rPr lang="en-US" sz="2400" dirty="0"/>
              <a:t> Design </a:t>
            </a:r>
            <a:r>
              <a:rPr lang="en-US" sz="2400" dirty="0">
                <a:solidFill>
                  <a:srgbClr val="BF2323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/>
                </a:solidFill>
              </a:rPr>
              <a:t>3.</a:t>
            </a:r>
            <a:r>
              <a:rPr lang="en-US" sz="2400" dirty="0"/>
              <a:t> Coding </a:t>
            </a:r>
            <a:r>
              <a:rPr lang="en-US" sz="2400" dirty="0">
                <a:solidFill>
                  <a:srgbClr val="BF2323"/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/>
                </a:solidFill>
              </a:rPr>
              <a:t>4.</a:t>
            </a:r>
            <a:r>
              <a:rPr lang="en-US" sz="2400" dirty="0"/>
              <a:t> Testing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200349" y="711201"/>
            <a:ext cx="68771" cy="5892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451595" y="862676"/>
            <a:ext cx="5422541" cy="552568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51594" y="862675"/>
            <a:ext cx="5422541" cy="457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/>
              <a:t>Planning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0365" y="1392973"/>
            <a:ext cx="535376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Stories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Customers assigns value </a:t>
            </a:r>
            <a:r>
              <a:rPr lang="en-US" sz="2000" dirty="0"/>
              <a:t>(priority)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Developers assigns cost </a:t>
            </a:r>
            <a:r>
              <a:rPr lang="en-US" dirty="0"/>
              <a:t>(number of development weeks)</a:t>
            </a:r>
          </a:p>
          <a:p>
            <a:r>
              <a:rPr lang="en-US" sz="2400" dirty="0"/>
              <a:t>Project velocity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Computed at the end of first release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Number of stories implemented in first release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Estimates for future release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Guard against over-commitment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61" y="4400179"/>
            <a:ext cx="2632256" cy="18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0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XP Process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7114" y="787400"/>
            <a:ext cx="11805336" cy="2387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06556" y="870104"/>
            <a:ext cx="83980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Keep-it-Simple</a:t>
            </a:r>
            <a:r>
              <a:rPr lang="en-US" sz="2000" dirty="0"/>
              <a:t> (Design of extra functionality is discouraged)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Preparation of CRC card </a:t>
            </a:r>
            <a:r>
              <a:rPr lang="en-US" sz="2000" dirty="0"/>
              <a:t>is work project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CRC cards identify and organize object oriented classes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Spike Solutions (</a:t>
            </a:r>
            <a:r>
              <a:rPr lang="en-US" sz="2000" dirty="0">
                <a:solidFill>
                  <a:srgbClr val="C00000"/>
                </a:solidFill>
              </a:rPr>
              <a:t>in case of difficult design problem is encountered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Operational prototype intended to clear confusion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Refactoring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Modify internals of code, No observable change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77114" y="787400"/>
            <a:ext cx="546786" cy="238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/>
              <a:t>Design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1575091"/>
            <a:ext cx="2045199" cy="1171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5128" y="828752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CRC card</a:t>
            </a:r>
          </a:p>
        </p:txBody>
      </p:sp>
      <p:sp>
        <p:nvSpPr>
          <p:cNvPr id="9" name="Rectangle 8"/>
          <p:cNvSpPr/>
          <p:nvPr/>
        </p:nvSpPr>
        <p:spPr>
          <a:xfrm>
            <a:off x="171188" y="3225799"/>
            <a:ext cx="11811262" cy="20079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1188" y="3225799"/>
            <a:ext cx="552712" cy="2007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/>
              <a:t>Coding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2406" y="3263900"/>
            <a:ext cx="9020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Develops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a series of </a:t>
            </a:r>
            <a:r>
              <a:rPr lang="en-US" sz="2000" b="1" dirty="0">
                <a:solidFill>
                  <a:srgbClr val="C00000"/>
                </a:solidFill>
              </a:rPr>
              <a:t>Unit test </a:t>
            </a:r>
            <a:r>
              <a:rPr lang="en-US" sz="2000" dirty="0"/>
              <a:t>for stories included in current release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Complete code, </a:t>
            </a:r>
            <a:r>
              <a:rPr lang="en-US" sz="2000" dirty="0"/>
              <a:t>perform </a:t>
            </a:r>
            <a:r>
              <a:rPr lang="en-US" sz="2000" b="1" dirty="0">
                <a:solidFill>
                  <a:srgbClr val="C00000"/>
                </a:solidFill>
              </a:rPr>
              <a:t>unit-test</a:t>
            </a:r>
            <a:r>
              <a:rPr lang="en-US" sz="2000" dirty="0"/>
              <a:t> to get immediate feedback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XP recommend </a:t>
            </a:r>
            <a:r>
              <a:rPr lang="en-US" sz="2000" b="1" dirty="0">
                <a:solidFill>
                  <a:srgbClr val="C00000"/>
                </a:solidFill>
              </a:rPr>
              <a:t>pair-programming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C00000"/>
                </a:solidFill>
              </a:rPr>
              <a:t>“Two heads are better than one”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Integrate code </a:t>
            </a:r>
            <a:r>
              <a:rPr lang="en-US" sz="2000" dirty="0"/>
              <a:t>with other team members, this </a:t>
            </a:r>
            <a:r>
              <a:rPr lang="en-US" sz="2000" b="1" dirty="0">
                <a:solidFill>
                  <a:srgbClr val="C00000"/>
                </a:solidFill>
              </a:rPr>
              <a:t>“continuous integration”</a:t>
            </a:r>
            <a:r>
              <a:rPr lang="en-US" sz="2000" dirty="0"/>
              <a:t> helps to avoid compatibility &amp; interfacing problems, </a:t>
            </a:r>
            <a:r>
              <a:rPr lang="en-US" sz="2000" b="1" dirty="0">
                <a:solidFill>
                  <a:srgbClr val="C00000"/>
                </a:solidFill>
              </a:rPr>
              <a:t>“smoke testing”</a:t>
            </a:r>
            <a:r>
              <a:rPr lang="en-US" sz="2000" dirty="0"/>
              <a:t> environment to uncover errors early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8" y="3380296"/>
            <a:ext cx="1600200" cy="16776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1187" y="5338339"/>
            <a:ext cx="9782437" cy="109381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19292" y="5358013"/>
            <a:ext cx="77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Unit test </a:t>
            </a:r>
            <a:r>
              <a:rPr lang="en-US" sz="2000" dirty="0"/>
              <a:t>by </a:t>
            </a:r>
            <a:r>
              <a:rPr lang="en-US" sz="2000" b="1" dirty="0">
                <a:solidFill>
                  <a:srgbClr val="C00000"/>
                </a:solidFill>
              </a:rPr>
              <a:t>developers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&amp; fix small problems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Acceptance tests </a:t>
            </a:r>
            <a:r>
              <a:rPr lang="en-US" sz="2000" dirty="0"/>
              <a:t>- Specified by </a:t>
            </a:r>
            <a:r>
              <a:rPr lang="en-US" sz="2000" b="1" dirty="0">
                <a:solidFill>
                  <a:srgbClr val="C00000"/>
                </a:solidFill>
              </a:rPr>
              <a:t>customer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This encourages regression testing strategy  whenever code is modified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7195" y="5338339"/>
            <a:ext cx="546705" cy="1093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/>
              <a:t>Testing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7" y="5439399"/>
            <a:ext cx="907023" cy="9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/>
      <p:bldP spid="9" grpId="0" animBg="1"/>
      <p:bldP spid="10" grpId="0" animBg="1"/>
      <p:bldP spid="11" grpId="0"/>
      <p:bldP spid="14" grpId="0" animBg="1"/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IN" dirty="0"/>
              <a:t>Scrum?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6"/>
          <a:stretch/>
        </p:blipFill>
        <p:spPr>
          <a:xfrm>
            <a:off x="183569" y="862249"/>
            <a:ext cx="4681538" cy="2784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ounded Rectangular Callout 4"/>
          <p:cNvSpPr/>
          <p:nvPr/>
        </p:nvSpPr>
        <p:spPr>
          <a:xfrm>
            <a:off x="133350" y="3785657"/>
            <a:ext cx="4681538" cy="2316563"/>
          </a:xfrm>
          <a:prstGeom prst="wedgeRoundRectCallout">
            <a:avLst>
              <a:gd name="adj1" fmla="val -28"/>
              <a:gd name="adj2" fmla="val -7119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scrum is a method of restarting play in rugby that involves players packing closely together with their heads down and attempting to gain possession of the ball.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95093" y="862249"/>
            <a:ext cx="6849257" cy="4522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IN" sz="2400" dirty="0"/>
              <a:t>It is a </a:t>
            </a:r>
            <a:r>
              <a:rPr lang="en-IN" sz="2400" b="1" dirty="0">
                <a:solidFill>
                  <a:srgbClr val="C00000"/>
                </a:solidFill>
              </a:rPr>
              <a:t>lightweight process framework</a:t>
            </a:r>
            <a:r>
              <a:rPr lang="en-IN" sz="2400" dirty="0"/>
              <a:t>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83350" y="1395064"/>
            <a:ext cx="6861000" cy="8052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IN" sz="2200" dirty="0"/>
              <a:t>Lightweight means the </a:t>
            </a:r>
            <a:r>
              <a:rPr lang="en-IN" sz="2200" b="1" dirty="0">
                <a:solidFill>
                  <a:srgbClr val="C00000"/>
                </a:solidFill>
              </a:rPr>
              <a:t>overhead of the process is kept as small </a:t>
            </a:r>
            <a:r>
              <a:rPr lang="en-IN" sz="2200" dirty="0"/>
              <a:t>as possible in order to maximize the productivity.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4830" y="2678665"/>
            <a:ext cx="1747807" cy="1106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94" y="2869453"/>
            <a:ext cx="1029056" cy="8039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15829" y="2720430"/>
            <a:ext cx="1747807" cy="10652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02" y="2803375"/>
            <a:ext cx="827859" cy="8700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588027" y="3924298"/>
            <a:ext cx="2022050" cy="1447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1" b="9584"/>
          <a:stretch/>
        </p:blipFill>
        <p:spPr>
          <a:xfrm>
            <a:off x="9707119" y="3924298"/>
            <a:ext cx="1854144" cy="1447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170555" y="3924298"/>
            <a:ext cx="414308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/>
              <a:t>Sprint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594300" y="2378684"/>
            <a:ext cx="2022050" cy="1447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76828" y="2378684"/>
            <a:ext cx="414308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/>
              <a:t>Product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4" t="9556" r="11779" b="9941"/>
          <a:stretch/>
        </p:blipFill>
        <p:spPr>
          <a:xfrm>
            <a:off x="9642517" y="2572436"/>
            <a:ext cx="1919288" cy="990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54830" y="2378684"/>
            <a:ext cx="1747807" cy="34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 Backlog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315829" y="2378684"/>
            <a:ext cx="1747807" cy="341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Product Owner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5969" y="336944"/>
            <a:ext cx="8758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C00000"/>
                </a:solidFill>
              </a:rPr>
              <a:t>Scrum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IN" dirty="0"/>
              <a:t>is an agile process model which is used for </a:t>
            </a:r>
            <a:r>
              <a:rPr lang="en-IN" b="1" dirty="0">
                <a:solidFill>
                  <a:srgbClr val="C00000"/>
                </a:solidFill>
              </a:rPr>
              <a:t>developing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complex software</a:t>
            </a:r>
            <a:r>
              <a:rPr lang="en-IN" dirty="0"/>
              <a:t> systems.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55708" y="3924298"/>
            <a:ext cx="3080611" cy="25345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03" y="4075176"/>
            <a:ext cx="2720137" cy="234920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466573" y="3924298"/>
            <a:ext cx="489487" cy="2534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Daily Scrum Meeting</a:t>
            </a:r>
          </a:p>
        </p:txBody>
      </p:sp>
    </p:spTree>
    <p:extLst>
      <p:ext uri="{BB962C8B-B14F-4D97-AF65-F5344CB8AC3E}">
        <p14:creationId xmlns:p14="http://schemas.microsoft.com/office/powerpoint/2010/main" val="203848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framework at a glance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30" y="2995089"/>
            <a:ext cx="924786" cy="924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12" y="2514600"/>
            <a:ext cx="914400" cy="960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1" y="4036119"/>
            <a:ext cx="1029056" cy="80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9374" r="4688" b="6251"/>
          <a:stretch/>
        </p:blipFill>
        <p:spPr>
          <a:xfrm>
            <a:off x="2664530" y="4036118"/>
            <a:ext cx="1076112" cy="803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125" y="789540"/>
            <a:ext cx="1030952" cy="1030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4" t="9556" r="11779" b="9941"/>
          <a:stretch/>
        </p:blipFill>
        <p:spPr>
          <a:xfrm>
            <a:off x="10405782" y="3547246"/>
            <a:ext cx="1078339" cy="556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0" y="910792"/>
            <a:ext cx="575720" cy="7894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914" y="856300"/>
            <a:ext cx="29988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dirty="0"/>
              <a:t>Inputs from Customers, Team, Managers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1031967" y="1648599"/>
            <a:ext cx="381000" cy="61722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1184367" y="1676400"/>
            <a:ext cx="381000" cy="61722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336767" y="1744975"/>
            <a:ext cx="381000" cy="61722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0967" y="3440668"/>
            <a:ext cx="163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Product Owner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70455" y="4876800"/>
            <a:ext cx="1128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Product Backlog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03567" y="4867870"/>
            <a:ext cx="1632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Sprint Planning Meeting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84" y="1627407"/>
            <a:ext cx="5382497" cy="317540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413519" y="4838546"/>
            <a:ext cx="1059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Sprint Backlog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73520" y="1710421"/>
            <a:ext cx="938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Scrum Master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96696" y="1807658"/>
            <a:ext cx="1091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Daily Scrum Meetings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334" y="2562177"/>
            <a:ext cx="818743" cy="3429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066877" y="2943415"/>
            <a:ext cx="150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Sprint Review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139107" y="4110173"/>
            <a:ext cx="154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Finished Work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55279" y="5544961"/>
            <a:ext cx="2117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Sprint Retrospective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36"/>
          <a:stretch/>
        </p:blipFill>
        <p:spPr>
          <a:xfrm>
            <a:off x="10153053" y="4820098"/>
            <a:ext cx="1207061" cy="698457"/>
          </a:xfrm>
          <a:prstGeom prst="rect">
            <a:avLst/>
          </a:prstGeom>
        </p:spPr>
      </p:pic>
      <p:sp>
        <p:nvSpPr>
          <p:cNvPr id="27" name="Rounded Rectangular Callout 26"/>
          <p:cNvSpPr/>
          <p:nvPr/>
        </p:nvSpPr>
        <p:spPr>
          <a:xfrm>
            <a:off x="3181205" y="951820"/>
            <a:ext cx="3153662" cy="1511444"/>
          </a:xfrm>
          <a:prstGeom prst="wedgeRoundRectCallout">
            <a:avLst>
              <a:gd name="adj1" fmla="val -47585"/>
              <a:gd name="adj2" fmla="val 846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100" b="1" dirty="0"/>
              <a:t>Team Selects starting at top as much as it can commit to deliver by end of sprint</a:t>
            </a:r>
          </a:p>
          <a:p>
            <a:pPr algn="ctr"/>
            <a:endParaRPr lang="en-US" sz="2100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333016" y="5754820"/>
            <a:ext cx="3904232" cy="757219"/>
          </a:xfrm>
          <a:prstGeom prst="wedgeRoundRectCallout">
            <a:avLst>
              <a:gd name="adj1" fmla="val -19458"/>
              <a:gd name="adj2" fmla="val -823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 b="1" dirty="0"/>
          </a:p>
          <a:p>
            <a:pPr algn="ctr"/>
            <a:r>
              <a:rPr lang="en-US" sz="2100" b="1" dirty="0"/>
              <a:t>Prioritized list of what is required: features, bugs to fix...</a:t>
            </a:r>
          </a:p>
          <a:p>
            <a:pPr algn="ctr"/>
            <a:endParaRPr lang="en-US" sz="21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6373520" y="5495002"/>
            <a:ext cx="3106656" cy="838582"/>
          </a:xfrm>
          <a:prstGeom prst="wedgeRoundRectCallout">
            <a:avLst>
              <a:gd name="adj1" fmla="val 22241"/>
              <a:gd name="adj2" fmla="val -14339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Sprint end date and team deliverable do not change</a:t>
            </a:r>
          </a:p>
        </p:txBody>
      </p:sp>
      <p:cxnSp>
        <p:nvCxnSpPr>
          <p:cNvPr id="30" name="Straight Arrow Connector 29"/>
          <p:cNvCxnSpPr>
            <a:stCxn id="18" idx="0"/>
          </p:cNvCxnSpPr>
          <p:nvPr/>
        </p:nvCxnSpPr>
        <p:spPr>
          <a:xfrm>
            <a:off x="7104933" y="1627407"/>
            <a:ext cx="720031" cy="329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1"/>
          </p:cNvCxnSpPr>
          <p:nvPr/>
        </p:nvCxnSpPr>
        <p:spPr>
          <a:xfrm flipH="1">
            <a:off x="8986766" y="1305016"/>
            <a:ext cx="1231359" cy="699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82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9" grpId="0"/>
      <p:bldP spid="20" grpId="0"/>
      <p:bldP spid="21" grpId="0"/>
      <p:bldP spid="23" grpId="0"/>
      <p:bldP spid="24" grpId="0"/>
      <p:bldP spid="25" grpId="0"/>
      <p:bldP spid="27" grpId="0" animBg="1"/>
      <p:bldP spid="2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cont.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2170" y="868214"/>
            <a:ext cx="183261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Backlog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93263" y="1329879"/>
            <a:ext cx="993427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90499" y="1443094"/>
            <a:ext cx="11737040" cy="1743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It is a </a:t>
            </a:r>
            <a:r>
              <a:rPr lang="en-IN" b="1" dirty="0">
                <a:solidFill>
                  <a:srgbClr val="C00000"/>
                </a:solidFill>
              </a:rPr>
              <a:t>prioritized list of project requirements</a:t>
            </a:r>
            <a:r>
              <a:rPr lang="en-IN" dirty="0"/>
              <a:t> or features that must be provided to the customer.</a:t>
            </a:r>
          </a:p>
          <a:p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items can be included </a:t>
            </a:r>
            <a:r>
              <a:rPr lang="en-IN" dirty="0"/>
              <a:t>in the backlog at </a:t>
            </a:r>
            <a:r>
              <a:rPr lang="en-IN" b="1" dirty="0">
                <a:solidFill>
                  <a:srgbClr val="C00000"/>
                </a:solidFill>
              </a:rPr>
              <a:t>any time</a:t>
            </a:r>
            <a:r>
              <a:rPr lang="en-IN" dirty="0"/>
              <a:t>.</a:t>
            </a:r>
          </a:p>
          <a:p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product manager analyses </a:t>
            </a:r>
            <a:r>
              <a:rPr lang="en-IN" dirty="0"/>
              <a:t>this </a:t>
            </a:r>
            <a:r>
              <a:rPr lang="en-IN" b="1" dirty="0">
                <a:solidFill>
                  <a:srgbClr val="C00000"/>
                </a:solidFill>
              </a:rPr>
              <a:t>list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and </a:t>
            </a:r>
            <a:r>
              <a:rPr lang="en-IN" b="1" dirty="0">
                <a:solidFill>
                  <a:srgbClr val="C00000"/>
                </a:solidFill>
              </a:rPr>
              <a:t>updates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priorities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as per the requirements.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402" y="3235181"/>
            <a:ext cx="183261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Sprint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988495" y="3696846"/>
            <a:ext cx="993427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85731" y="3810061"/>
            <a:ext cx="11737040" cy="1743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These are the </a:t>
            </a:r>
            <a:r>
              <a:rPr lang="en-IN" b="1" dirty="0">
                <a:solidFill>
                  <a:srgbClr val="C00000"/>
                </a:solidFill>
              </a:rPr>
              <a:t>work units </a:t>
            </a:r>
            <a:r>
              <a:rPr lang="en-IN" dirty="0"/>
              <a:t>that are needed </a:t>
            </a:r>
            <a:r>
              <a:rPr lang="en-IN" b="1" dirty="0">
                <a:solidFill>
                  <a:srgbClr val="C00000"/>
                </a:solidFill>
              </a:rPr>
              <a:t>to achieve</a:t>
            </a:r>
            <a:r>
              <a:rPr lang="en-IN" dirty="0"/>
              <a:t> the requirements mentioned in the backlogs.</a:t>
            </a:r>
          </a:p>
          <a:p>
            <a:r>
              <a:rPr lang="en-IN" dirty="0"/>
              <a:t>Typically the sprints have </a:t>
            </a:r>
            <a:r>
              <a:rPr lang="en-IN" b="1" dirty="0">
                <a:solidFill>
                  <a:srgbClr val="C00000"/>
                </a:solidFill>
              </a:rPr>
              <a:t>fixed duration</a:t>
            </a:r>
            <a:r>
              <a:rPr lang="en-IN" dirty="0"/>
              <a:t> or time box (of </a:t>
            </a:r>
            <a:r>
              <a:rPr lang="en-IN" b="1" dirty="0">
                <a:solidFill>
                  <a:srgbClr val="C00000"/>
                </a:solidFill>
              </a:rPr>
              <a:t>2 to 4 weeks, 30 days</a:t>
            </a:r>
            <a:r>
              <a:rPr lang="en-IN" dirty="0"/>
              <a:t>).</a:t>
            </a:r>
          </a:p>
          <a:p>
            <a:r>
              <a:rPr lang="en-IN" b="1" dirty="0">
                <a:solidFill>
                  <a:srgbClr val="C00000"/>
                </a:solidFill>
              </a:rPr>
              <a:t>Change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are </a:t>
            </a:r>
            <a:r>
              <a:rPr lang="en-IN" b="1" dirty="0">
                <a:solidFill>
                  <a:srgbClr val="C00000"/>
                </a:solidFill>
              </a:rPr>
              <a:t>not introduced </a:t>
            </a:r>
            <a:r>
              <a:rPr lang="en-IN" dirty="0"/>
              <a:t>during the </a:t>
            </a:r>
            <a:r>
              <a:rPr lang="en-IN" b="1" dirty="0">
                <a:solidFill>
                  <a:srgbClr val="C00000"/>
                </a:solidFill>
              </a:rPr>
              <a:t>sprint</a:t>
            </a:r>
            <a:r>
              <a:rPr lang="en-IN" dirty="0"/>
              <a:t>.</a:t>
            </a:r>
          </a:p>
          <a:p>
            <a:r>
              <a:rPr lang="en-IN" dirty="0"/>
              <a:t>Thus sprints allow the team </a:t>
            </a:r>
            <a:r>
              <a:rPr lang="en-IN" b="1" dirty="0">
                <a:solidFill>
                  <a:srgbClr val="C00000"/>
                </a:solidFill>
              </a:rPr>
              <a:t>members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to </a:t>
            </a:r>
            <a:r>
              <a:rPr lang="en-IN" b="1" dirty="0">
                <a:solidFill>
                  <a:srgbClr val="C00000"/>
                </a:solidFill>
              </a:rPr>
              <a:t>work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in </a:t>
            </a:r>
            <a:r>
              <a:rPr lang="en-IN" b="1" dirty="0">
                <a:solidFill>
                  <a:srgbClr val="C00000"/>
                </a:solidFill>
              </a:rPr>
              <a:t>stable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and </a:t>
            </a:r>
            <a:r>
              <a:rPr lang="en-IN" b="1" dirty="0">
                <a:solidFill>
                  <a:srgbClr val="C00000"/>
                </a:solidFill>
              </a:rPr>
              <a:t>short-term environment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715" y="1912629"/>
            <a:ext cx="1029056" cy="803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57" y="4399182"/>
            <a:ext cx="1600716" cy="9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8" grpId="0" animBg="1"/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2170" y="814426"/>
            <a:ext cx="227099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Scrum Meetings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93263" y="1276091"/>
            <a:ext cx="993427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90499" y="1389305"/>
            <a:ext cx="11737040" cy="5057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There are </a:t>
            </a:r>
            <a:r>
              <a:rPr lang="en-IN" b="1" dirty="0">
                <a:solidFill>
                  <a:srgbClr val="C00000"/>
                </a:solidFill>
              </a:rPr>
              <a:t>15 minutes daily meetings </a:t>
            </a:r>
            <a:r>
              <a:rPr lang="en-IN" dirty="0"/>
              <a:t>to </a:t>
            </a:r>
            <a:r>
              <a:rPr lang="en-IN" b="1" dirty="0">
                <a:solidFill>
                  <a:srgbClr val="C00000"/>
                </a:solidFill>
              </a:rPr>
              <a:t>report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completed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activities, </a:t>
            </a:r>
            <a:r>
              <a:rPr lang="en-IN" b="1" dirty="0">
                <a:solidFill>
                  <a:srgbClr val="C00000"/>
                </a:solidFill>
              </a:rPr>
              <a:t>obstacles </a:t>
            </a:r>
            <a:r>
              <a:rPr lang="en-IN" dirty="0"/>
              <a:t>(difficulty) and </a:t>
            </a:r>
            <a:r>
              <a:rPr lang="en-IN" b="1" dirty="0">
                <a:solidFill>
                  <a:srgbClr val="C00000"/>
                </a:solidFill>
              </a:rPr>
              <a:t>plan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for </a:t>
            </a:r>
            <a:r>
              <a:rPr lang="en-IN" b="1" dirty="0">
                <a:solidFill>
                  <a:srgbClr val="C00000"/>
                </a:solidFill>
              </a:rPr>
              <a:t>next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activities.</a:t>
            </a:r>
          </a:p>
          <a:p>
            <a:r>
              <a:rPr lang="en-IN" dirty="0"/>
              <a:t>Following are three questions that are mainly discussed during the meetings.</a:t>
            </a:r>
          </a:p>
          <a:p>
            <a:pPr marL="923925" lvl="1" indent="-457200">
              <a:buFont typeface="+mj-lt"/>
              <a:buAutoNum type="arabicPeriod"/>
            </a:pPr>
            <a:r>
              <a:rPr lang="en-IN" b="1" dirty="0"/>
              <a:t>What</a:t>
            </a:r>
            <a:r>
              <a:rPr lang="en-IN" dirty="0"/>
              <a:t> are the </a:t>
            </a:r>
            <a:r>
              <a:rPr lang="en-IN" b="1" dirty="0">
                <a:solidFill>
                  <a:srgbClr val="C00000"/>
                </a:solidFill>
              </a:rPr>
              <a:t>tasks done </a:t>
            </a:r>
            <a:r>
              <a:rPr lang="en-IN" dirty="0"/>
              <a:t>since</a:t>
            </a:r>
            <a:r>
              <a:rPr lang="en-IN" b="1" dirty="0">
                <a:solidFill>
                  <a:srgbClr val="C00000"/>
                </a:solidFill>
              </a:rPr>
              <a:t> last meeting ?</a:t>
            </a:r>
          </a:p>
          <a:p>
            <a:pPr marL="923925" lvl="1" indent="-457200">
              <a:buFont typeface="+mj-lt"/>
              <a:buAutoNum type="arabicPeriod"/>
            </a:pPr>
            <a:r>
              <a:rPr lang="en-IN" b="1" dirty="0"/>
              <a:t>What</a:t>
            </a:r>
            <a:r>
              <a:rPr lang="en-IN" dirty="0"/>
              <a:t> are the </a:t>
            </a:r>
            <a:r>
              <a:rPr lang="en-IN" b="1" dirty="0">
                <a:solidFill>
                  <a:srgbClr val="C00000"/>
                </a:solidFill>
              </a:rPr>
              <a:t>issues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that team is </a:t>
            </a:r>
            <a:r>
              <a:rPr lang="en-IN" b="1" dirty="0">
                <a:solidFill>
                  <a:srgbClr val="C00000"/>
                </a:solidFill>
              </a:rPr>
              <a:t>facing ?</a:t>
            </a:r>
          </a:p>
          <a:p>
            <a:pPr marL="923925" lvl="1" indent="-457200">
              <a:buFont typeface="+mj-lt"/>
              <a:buAutoNum type="arabicPeriod"/>
            </a:pPr>
            <a:r>
              <a:rPr lang="en-IN" b="1" dirty="0"/>
              <a:t>What</a:t>
            </a:r>
            <a:r>
              <a:rPr lang="en-IN" dirty="0"/>
              <a:t> are the</a:t>
            </a:r>
            <a:r>
              <a:rPr lang="en-IN" b="1" dirty="0">
                <a:solidFill>
                  <a:srgbClr val="C00000"/>
                </a:solidFill>
              </a:rPr>
              <a:t> next activities</a:t>
            </a:r>
            <a:r>
              <a:rPr lang="en-IN" dirty="0"/>
              <a:t> that are </a:t>
            </a:r>
            <a:r>
              <a:rPr lang="en-IN" b="1" dirty="0">
                <a:solidFill>
                  <a:srgbClr val="C00000"/>
                </a:solidFill>
              </a:rPr>
              <a:t>planned?</a:t>
            </a:r>
          </a:p>
          <a:p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scrum master</a:t>
            </a:r>
            <a:r>
              <a:rPr lang="en-IN" dirty="0"/>
              <a:t> leads the meeting and </a:t>
            </a:r>
            <a:r>
              <a:rPr lang="en-IN" b="1" dirty="0">
                <a:solidFill>
                  <a:srgbClr val="C00000"/>
                </a:solidFill>
              </a:rPr>
              <a:t>analyses the response </a:t>
            </a:r>
            <a:r>
              <a:rPr lang="en-IN" dirty="0"/>
              <a:t>of each team member.</a:t>
            </a:r>
          </a:p>
          <a:p>
            <a:r>
              <a:rPr lang="en-IN" dirty="0"/>
              <a:t>Scrum meeting </a:t>
            </a:r>
            <a:r>
              <a:rPr lang="en-IN" b="1" dirty="0">
                <a:solidFill>
                  <a:srgbClr val="C00000"/>
                </a:solidFill>
              </a:rPr>
              <a:t>helps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team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to </a:t>
            </a:r>
            <a:r>
              <a:rPr lang="en-IN" b="1" dirty="0">
                <a:solidFill>
                  <a:srgbClr val="C00000"/>
                </a:solidFill>
              </a:rPr>
              <a:t>uncover potential problems</a:t>
            </a:r>
            <a:r>
              <a:rPr lang="en-IN" dirty="0"/>
              <a:t> as early as possible</a:t>
            </a:r>
          </a:p>
          <a:p>
            <a:r>
              <a:rPr lang="en-IN" dirty="0"/>
              <a:t>It  leads to </a:t>
            </a:r>
            <a:r>
              <a:rPr lang="en-IN" b="1" dirty="0">
                <a:solidFill>
                  <a:srgbClr val="C00000"/>
                </a:solidFill>
              </a:rPr>
              <a:t>“knowledge socialization”</a:t>
            </a:r>
            <a:r>
              <a:rPr lang="en-IN" dirty="0"/>
              <a:t> &amp; promotes </a:t>
            </a:r>
            <a:r>
              <a:rPr lang="en-IN" b="1" dirty="0">
                <a:solidFill>
                  <a:srgbClr val="C00000"/>
                </a:solidFill>
              </a:rPr>
              <a:t>“self-organizing team structure”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25" y="2278802"/>
            <a:ext cx="1030952" cy="10309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2170" y="5054731"/>
            <a:ext cx="227099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993263" y="5516396"/>
            <a:ext cx="993427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cont.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7480" y="5605297"/>
            <a:ext cx="11737040" cy="930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Deliver </a:t>
            </a:r>
            <a:r>
              <a:rPr lang="en-IN" b="1" dirty="0">
                <a:solidFill>
                  <a:srgbClr val="C00000"/>
                </a:solidFill>
              </a:rPr>
              <a:t>software increment </a:t>
            </a:r>
            <a:r>
              <a:rPr lang="en-IN" dirty="0"/>
              <a:t>to customer</a:t>
            </a:r>
          </a:p>
          <a:p>
            <a:r>
              <a:rPr lang="en-IN" dirty="0"/>
              <a:t>Implemented functionalities are </a:t>
            </a:r>
            <a:r>
              <a:rPr lang="en-IN" b="1" dirty="0">
                <a:solidFill>
                  <a:srgbClr val="C00000"/>
                </a:solidFill>
              </a:rPr>
              <a:t>demonstrated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to the customer</a:t>
            </a:r>
          </a:p>
        </p:txBody>
      </p:sp>
    </p:spTree>
    <p:extLst>
      <p:ext uri="{BB962C8B-B14F-4D97-AF65-F5344CB8AC3E}">
        <p14:creationId xmlns:p14="http://schemas.microsoft.com/office/powerpoint/2010/main" val="120116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12" grpId="0" animBg="1"/>
      <p:bldP spid="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Software development (ASD)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1180" y="863445"/>
            <a:ext cx="11929641" cy="1054256"/>
          </a:xfrm>
        </p:spPr>
        <p:txBody>
          <a:bodyPr>
            <a:normAutofit fontScale="92500"/>
          </a:bodyPr>
          <a:lstStyle/>
          <a:p>
            <a:r>
              <a:rPr lang="en-US" dirty="0"/>
              <a:t>This is a technique for building complex software systems using iterative approach.</a:t>
            </a:r>
            <a:endParaRPr lang="en-IN" dirty="0"/>
          </a:p>
          <a:p>
            <a:r>
              <a:rPr lang="en-US" dirty="0"/>
              <a:t>ASD focus on </a:t>
            </a:r>
            <a:r>
              <a:rPr lang="en-US" dirty="0">
                <a:solidFill>
                  <a:srgbClr val="C00000"/>
                </a:solidFill>
              </a:rPr>
              <a:t>working in collaboration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team self-organization</a:t>
            </a:r>
            <a:r>
              <a:rPr lang="en-US" dirty="0"/>
              <a:t>.</a:t>
            </a:r>
            <a:endParaRPr lang="en-IN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1" y="3166766"/>
            <a:ext cx="3846139" cy="324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1180" y="1940885"/>
            <a:ext cx="4716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ASD incorporates three phases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180" y="2488659"/>
            <a:ext cx="560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Speculation, 2. Collaboration &amp; 3. Learning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31180" y="1860203"/>
            <a:ext cx="11782914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61939" y="1917701"/>
            <a:ext cx="0" cy="449658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172210" y="1917701"/>
            <a:ext cx="183261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Speculation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993303" y="2379366"/>
            <a:ext cx="382666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6190539" y="2492581"/>
            <a:ext cx="5723555" cy="127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adaptive </a:t>
            </a:r>
            <a:r>
              <a:rPr lang="en-IN" b="1" dirty="0">
                <a:solidFill>
                  <a:srgbClr val="C00000"/>
                </a:solidFill>
              </a:rPr>
              <a:t>cycle planning </a:t>
            </a:r>
            <a:r>
              <a:rPr lang="en-IN" dirty="0"/>
              <a:t>is </a:t>
            </a:r>
            <a:r>
              <a:rPr lang="en-IN" b="1" dirty="0">
                <a:solidFill>
                  <a:srgbClr val="C00000"/>
                </a:solidFill>
              </a:rPr>
              <a:t>conducted</a:t>
            </a:r>
            <a:r>
              <a:rPr lang="en-IN" dirty="0"/>
              <a:t>.</a:t>
            </a:r>
          </a:p>
          <a:p>
            <a:r>
              <a:rPr lang="en-IN" dirty="0"/>
              <a:t>In this cycle planning mainly three types of information is used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99496" y="3807899"/>
            <a:ext cx="4073176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dirty="0"/>
              <a:t>Customer’s </a:t>
            </a:r>
            <a:r>
              <a:rPr lang="en-IN" sz="2100" b="1" dirty="0">
                <a:solidFill>
                  <a:srgbClr val="C00000"/>
                </a:solidFill>
              </a:rPr>
              <a:t>mission statement</a:t>
            </a:r>
            <a:endParaRPr lang="en-IN" sz="2100" dirty="0"/>
          </a:p>
        </p:txBody>
      </p:sp>
      <p:sp>
        <p:nvSpPr>
          <p:cNvPr id="20" name="Rectangle 19"/>
          <p:cNvSpPr/>
          <p:nvPr/>
        </p:nvSpPr>
        <p:spPr>
          <a:xfrm>
            <a:off x="7099496" y="4360000"/>
            <a:ext cx="4073176" cy="6924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dirty="0"/>
              <a:t>Project </a:t>
            </a:r>
            <a:r>
              <a:rPr lang="en-IN" sz="2100" b="1" dirty="0">
                <a:solidFill>
                  <a:srgbClr val="C00000"/>
                </a:solidFill>
              </a:rPr>
              <a:t>constraints </a:t>
            </a:r>
          </a:p>
          <a:p>
            <a:r>
              <a:rPr lang="en-IN" dirty="0"/>
              <a:t>(Delivery date, budgets etc…)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99496" y="5208444"/>
            <a:ext cx="4073176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b="1" dirty="0">
                <a:solidFill>
                  <a:srgbClr val="C00000"/>
                </a:solidFill>
              </a:rPr>
              <a:t>Basic requirements </a:t>
            </a:r>
            <a:r>
              <a:rPr lang="en-IN" sz="2100" dirty="0"/>
              <a:t>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613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16" grpId="0" animBg="1"/>
      <p:bldP spid="18" grpId="0" build="p"/>
      <p:bldP spid="19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Software development (ASD) cont.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2170" y="868214"/>
            <a:ext cx="183261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Collaboration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993263" y="1329879"/>
            <a:ext cx="41117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90499" y="1443093"/>
            <a:ext cx="5781282" cy="210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In this, </a:t>
            </a:r>
            <a:r>
              <a:rPr lang="en-IN" b="1" dirty="0">
                <a:solidFill>
                  <a:srgbClr val="C00000"/>
                </a:solidFill>
              </a:rPr>
              <a:t>collaboration</a:t>
            </a:r>
            <a:r>
              <a:rPr lang="en-IN" dirty="0"/>
              <a:t> among the </a:t>
            </a:r>
            <a:r>
              <a:rPr lang="en-IN" b="1" dirty="0">
                <a:solidFill>
                  <a:srgbClr val="C00000"/>
                </a:solidFill>
              </a:rPr>
              <a:t>members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of </a:t>
            </a:r>
            <a:r>
              <a:rPr lang="en-IN" b="1" dirty="0">
                <a:solidFill>
                  <a:srgbClr val="C00000"/>
                </a:solidFill>
              </a:rPr>
              <a:t>development team</a:t>
            </a:r>
            <a:r>
              <a:rPr lang="en-IN" dirty="0"/>
              <a:t> is a key factor.</a:t>
            </a:r>
          </a:p>
          <a:p>
            <a:r>
              <a:rPr lang="en-IN" dirty="0"/>
              <a:t>For </a:t>
            </a:r>
            <a:r>
              <a:rPr lang="en-IN" b="1" dirty="0">
                <a:solidFill>
                  <a:srgbClr val="C00000"/>
                </a:solidFill>
              </a:rPr>
              <a:t>successful collaboration </a:t>
            </a:r>
            <a:r>
              <a:rPr lang="en-IN" dirty="0"/>
              <a:t>and coordination it is necessary to have following </a:t>
            </a:r>
            <a:r>
              <a:rPr lang="en-IN" b="1" dirty="0">
                <a:solidFill>
                  <a:srgbClr val="C00000"/>
                </a:solidFill>
              </a:rPr>
              <a:t>qualities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in every individual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7796" y="872699"/>
            <a:ext cx="183261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Learning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8438889" y="1334364"/>
            <a:ext cx="344831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636125" y="1447579"/>
            <a:ext cx="5372099" cy="1887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Emphasize is on </a:t>
            </a:r>
            <a:r>
              <a:rPr lang="en-IN" b="1" dirty="0">
                <a:solidFill>
                  <a:srgbClr val="C00000"/>
                </a:solidFill>
              </a:rPr>
              <a:t>learning</a:t>
            </a:r>
            <a:r>
              <a:rPr lang="en-IN" dirty="0"/>
              <a:t> new </a:t>
            </a:r>
            <a:r>
              <a:rPr lang="en-IN" b="1" dirty="0">
                <a:solidFill>
                  <a:srgbClr val="C00000"/>
                </a:solidFill>
              </a:rPr>
              <a:t>skills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and techniques.</a:t>
            </a:r>
          </a:p>
          <a:p>
            <a:r>
              <a:rPr lang="en-IN" dirty="0"/>
              <a:t>There are three ways by which the team members learn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8576" y="3713570"/>
            <a:ext cx="5227713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sz="2100" b="1" dirty="0">
                <a:solidFill>
                  <a:srgbClr val="C00000"/>
                </a:solidFill>
              </a:rPr>
              <a:t>Assist each other</a:t>
            </a:r>
            <a:r>
              <a:rPr lang="en-IN" sz="2100" dirty="0"/>
              <a:t> without resentment (offense)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8575" y="4270797"/>
            <a:ext cx="1516205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dirty="0"/>
              <a:t>Work </a:t>
            </a:r>
            <a:r>
              <a:rPr lang="en-IN" sz="2100" b="1" dirty="0">
                <a:solidFill>
                  <a:srgbClr val="C00000"/>
                </a:solidFill>
              </a:rPr>
              <a:t>hard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68523" y="4283182"/>
            <a:ext cx="3547766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b="1" dirty="0">
                <a:solidFill>
                  <a:srgbClr val="C00000"/>
                </a:solidFill>
              </a:rPr>
              <a:t>Posses</a:t>
            </a:r>
            <a:r>
              <a:rPr lang="en-IN" sz="2100" dirty="0">
                <a:solidFill>
                  <a:srgbClr val="C00000"/>
                </a:solidFill>
              </a:rPr>
              <a:t> </a:t>
            </a:r>
            <a:r>
              <a:rPr lang="en-IN" sz="2100" dirty="0"/>
              <a:t>the required </a:t>
            </a:r>
            <a:r>
              <a:rPr lang="en-IN" sz="2100" b="1" dirty="0">
                <a:solidFill>
                  <a:srgbClr val="C00000"/>
                </a:solidFill>
              </a:rPr>
              <a:t>skill set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8575" y="4898857"/>
            <a:ext cx="5227713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b="1" dirty="0">
                <a:solidFill>
                  <a:srgbClr val="C00000"/>
                </a:solidFill>
              </a:rPr>
              <a:t>Communicate problems </a:t>
            </a:r>
            <a:r>
              <a:rPr lang="en-IN" sz="2100" dirty="0"/>
              <a:t>and help each other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576" y="5447119"/>
            <a:ext cx="5227712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b="1" dirty="0">
                <a:solidFill>
                  <a:srgbClr val="C00000"/>
                </a:solidFill>
              </a:rPr>
              <a:t>Criticize</a:t>
            </a:r>
            <a:r>
              <a:rPr lang="en-IN" sz="2100" dirty="0">
                <a:solidFill>
                  <a:srgbClr val="C00000"/>
                </a:solidFill>
              </a:rPr>
              <a:t> </a:t>
            </a:r>
            <a:r>
              <a:rPr lang="en-IN" sz="2100" b="1" dirty="0">
                <a:solidFill>
                  <a:srgbClr val="C00000"/>
                </a:solidFill>
              </a:rPr>
              <a:t>without</a:t>
            </a:r>
            <a:r>
              <a:rPr lang="en-IN" sz="2100" dirty="0">
                <a:solidFill>
                  <a:srgbClr val="C00000"/>
                </a:solidFill>
              </a:rPr>
              <a:t> </a:t>
            </a:r>
            <a:r>
              <a:rPr lang="en-IN" sz="2100" dirty="0"/>
              <a:t>any </a:t>
            </a:r>
            <a:r>
              <a:rPr lang="en-IN" sz="2100" b="1" dirty="0">
                <a:solidFill>
                  <a:srgbClr val="C00000"/>
                </a:solidFill>
              </a:rPr>
              <a:t>hate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42846" y="3112519"/>
            <a:ext cx="5365378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dirty="0"/>
              <a:t>Focus groups</a:t>
            </a:r>
          </a:p>
          <a:p>
            <a:r>
              <a:rPr lang="en-IN" sz="2100" dirty="0"/>
              <a:t>The </a:t>
            </a:r>
            <a:r>
              <a:rPr lang="en-IN" sz="2100" b="1" dirty="0">
                <a:solidFill>
                  <a:srgbClr val="C00000"/>
                </a:solidFill>
              </a:rPr>
              <a:t>feedback</a:t>
            </a:r>
            <a:r>
              <a:rPr lang="en-IN" sz="2100" dirty="0">
                <a:solidFill>
                  <a:srgbClr val="C00000"/>
                </a:solidFill>
              </a:rPr>
              <a:t> </a:t>
            </a:r>
            <a:r>
              <a:rPr lang="en-IN" sz="2100" dirty="0"/>
              <a:t>from the </a:t>
            </a:r>
            <a:r>
              <a:rPr lang="en-IN" sz="2100" b="1" dirty="0">
                <a:solidFill>
                  <a:srgbClr val="C00000"/>
                </a:solidFill>
              </a:rPr>
              <a:t>end-users</a:t>
            </a:r>
            <a:r>
              <a:rPr lang="en-IN" sz="2100" dirty="0"/>
              <a:t> is obtained.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42846" y="3906666"/>
            <a:ext cx="5365378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dirty="0"/>
              <a:t>Formal </a:t>
            </a:r>
            <a:r>
              <a:rPr lang="en-IN" sz="2100" b="1" dirty="0">
                <a:solidFill>
                  <a:srgbClr val="C00000"/>
                </a:solidFill>
              </a:rPr>
              <a:t>technical review</a:t>
            </a:r>
          </a:p>
          <a:p>
            <a:r>
              <a:rPr lang="en-IN" sz="2100" dirty="0"/>
              <a:t>This review is conducted for better quality.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42846" y="4701322"/>
            <a:ext cx="5365378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100" b="1" dirty="0" err="1">
                <a:solidFill>
                  <a:srgbClr val="C00000"/>
                </a:solidFill>
              </a:rPr>
              <a:t>Postmortems</a:t>
            </a:r>
            <a:endParaRPr lang="en-IN" sz="2100" b="1" dirty="0">
              <a:solidFill>
                <a:srgbClr val="C00000"/>
              </a:solidFill>
            </a:endParaRPr>
          </a:p>
          <a:p>
            <a:r>
              <a:rPr lang="en-IN" sz="2100" dirty="0"/>
              <a:t>Team analyses its own performance and makes appropriate improvements.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6360460" y="747191"/>
            <a:ext cx="0" cy="586876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23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10" grpId="0" animBg="1"/>
      <p:bldP spid="12" grpId="0" build="p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71B1C"/>
                </a:solidFill>
              </a:rPr>
              <a:t>Principles</a:t>
            </a:r>
            <a:r>
              <a:rPr lang="en-US" dirty="0"/>
              <a:t>, </a:t>
            </a:r>
            <a:r>
              <a:rPr lang="en-US" dirty="0">
                <a:solidFill>
                  <a:srgbClr val="B71B1C"/>
                </a:solidFill>
              </a:rPr>
              <a:t>patterns</a:t>
            </a:r>
            <a:r>
              <a:rPr lang="en-US" dirty="0"/>
              <a:t>, and </a:t>
            </a:r>
            <a:r>
              <a:rPr lang="en-US" dirty="0">
                <a:solidFill>
                  <a:srgbClr val="B71B1C"/>
                </a:solidFill>
              </a:rPr>
              <a:t>practices</a:t>
            </a:r>
            <a:r>
              <a:rPr lang="en-US" dirty="0"/>
              <a:t> are important, but it’s the</a:t>
            </a:r>
            <a:r>
              <a:rPr lang="en-US" b="1" dirty="0"/>
              <a:t> </a:t>
            </a:r>
            <a:r>
              <a:rPr lang="en-US" dirty="0">
                <a:solidFill>
                  <a:srgbClr val="B71B1C"/>
                </a:solidFill>
              </a:rPr>
              <a:t>people that make them work</a:t>
            </a:r>
          </a:p>
          <a:p>
            <a:r>
              <a:rPr lang="en-US" dirty="0">
                <a:solidFill>
                  <a:srgbClr val="B71B1C"/>
                </a:solidFill>
              </a:rPr>
              <a:t>Process </a:t>
            </a:r>
            <a:r>
              <a:rPr lang="en-US" dirty="0"/>
              <a:t>and </a:t>
            </a:r>
            <a:r>
              <a:rPr lang="en-US" dirty="0">
                <a:solidFill>
                  <a:srgbClr val="B71B1C"/>
                </a:solidFill>
              </a:rPr>
              <a:t>technology</a:t>
            </a:r>
            <a:r>
              <a:rPr lang="en-US" dirty="0"/>
              <a:t> are a</a:t>
            </a:r>
            <a:r>
              <a:rPr lang="en-US" dirty="0">
                <a:solidFill>
                  <a:srgbClr val="B71B1C"/>
                </a:solidFill>
              </a:rPr>
              <a:t> second-order effect</a:t>
            </a:r>
            <a:r>
              <a:rPr lang="en-US" b="1" dirty="0"/>
              <a:t> </a:t>
            </a:r>
            <a:r>
              <a:rPr lang="en-US" dirty="0"/>
              <a:t>on the </a:t>
            </a:r>
            <a:r>
              <a:rPr lang="en-US" dirty="0">
                <a:solidFill>
                  <a:srgbClr val="B71B1C"/>
                </a:solidFill>
              </a:rPr>
              <a:t>outcome of a project</a:t>
            </a:r>
            <a:r>
              <a:rPr lang="en-US" dirty="0"/>
              <a:t>. The </a:t>
            </a:r>
            <a:r>
              <a:rPr lang="en-US" dirty="0">
                <a:solidFill>
                  <a:srgbClr val="B71B1C"/>
                </a:solidFill>
              </a:rPr>
              <a:t>first-order effect</a:t>
            </a:r>
            <a:r>
              <a:rPr lang="en-US" dirty="0"/>
              <a:t> is the </a:t>
            </a:r>
            <a:r>
              <a:rPr lang="en-US" dirty="0">
                <a:solidFill>
                  <a:srgbClr val="B71B1C"/>
                </a:solidFill>
              </a:rPr>
              <a:t>people</a:t>
            </a:r>
            <a:r>
              <a:rPr lang="en-US" dirty="0"/>
              <a:t>.</a:t>
            </a:r>
          </a:p>
          <a:p>
            <a:r>
              <a:rPr lang="en-US" dirty="0"/>
              <a:t>We </a:t>
            </a:r>
            <a:r>
              <a:rPr lang="en-US" dirty="0">
                <a:solidFill>
                  <a:srgbClr val="B71B1C"/>
                </a:solidFill>
              </a:rPr>
              <a:t>cannot manage</a:t>
            </a:r>
            <a:r>
              <a:rPr lang="en-US" dirty="0"/>
              <a:t> </a:t>
            </a:r>
            <a:r>
              <a:rPr lang="en-US" dirty="0">
                <a:solidFill>
                  <a:srgbClr val="B71B1C"/>
                </a:solidFill>
              </a:rPr>
              <a:t>teams of programmers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if they were systems </a:t>
            </a:r>
            <a:r>
              <a:rPr lang="en-US" dirty="0">
                <a:solidFill>
                  <a:srgbClr val="B71B1C"/>
                </a:solidFill>
              </a:rPr>
              <a:t>made up of components</a:t>
            </a:r>
            <a:r>
              <a:rPr lang="en-US" dirty="0"/>
              <a:t> driven by a process.</a:t>
            </a:r>
          </a:p>
          <a:p>
            <a:r>
              <a:rPr lang="en-US" dirty="0">
                <a:solidFill>
                  <a:srgbClr val="B71B1C"/>
                </a:solidFill>
              </a:rPr>
              <a:t>People</a:t>
            </a:r>
            <a:r>
              <a:rPr lang="en-US" dirty="0"/>
              <a:t> are </a:t>
            </a:r>
            <a:r>
              <a:rPr lang="en-US" b="1" dirty="0"/>
              <a:t>not</a:t>
            </a:r>
            <a:r>
              <a:rPr lang="en-US" dirty="0"/>
              <a:t> “</a:t>
            </a:r>
            <a:r>
              <a:rPr lang="en-US" dirty="0">
                <a:solidFill>
                  <a:srgbClr val="B71B1C"/>
                </a:solidFill>
              </a:rPr>
              <a:t>plug-compatible programming units</a:t>
            </a:r>
            <a:r>
              <a:rPr lang="en-US" dirty="0"/>
              <a:t>”.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B71B1C"/>
                </a:solidFill>
              </a:rPr>
              <a:t>our projects</a:t>
            </a:r>
            <a:r>
              <a:rPr lang="en-US" dirty="0"/>
              <a:t> are to </a:t>
            </a:r>
            <a:r>
              <a:rPr lang="en-US" dirty="0">
                <a:solidFill>
                  <a:srgbClr val="B71B1C"/>
                </a:solidFill>
              </a:rPr>
              <a:t>succeed</a:t>
            </a:r>
            <a:r>
              <a:rPr lang="en-US" dirty="0"/>
              <a:t>, we are going to have to </a:t>
            </a:r>
            <a:r>
              <a:rPr lang="en-US" b="1" dirty="0">
                <a:solidFill>
                  <a:srgbClr val="B71B1C"/>
                </a:solidFill>
              </a:rPr>
              <a:t>build collaborative and self-organizing teams</a:t>
            </a:r>
            <a:r>
              <a:rPr lang="en-US" dirty="0"/>
              <a:t>.</a:t>
            </a:r>
          </a:p>
          <a:p>
            <a:r>
              <a:rPr lang="en-US" dirty="0"/>
              <a:t>Those companies that encourage the formation of such teams will have a </a:t>
            </a:r>
            <a:r>
              <a:rPr lang="en-US" i="1" dirty="0"/>
              <a:t>huge </a:t>
            </a:r>
            <a:r>
              <a:rPr lang="en-US" dirty="0"/>
              <a:t>competitive advantage over those who hold the view that a software-development organization is nothing more than a pile of twisty little people all alike.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B71B1C"/>
                </a:solidFill>
              </a:rPr>
              <a:t>gelled software team</a:t>
            </a:r>
            <a:r>
              <a:rPr lang="en-US" dirty="0"/>
              <a:t> is the </a:t>
            </a:r>
            <a:r>
              <a:rPr lang="en-US" b="1" dirty="0">
                <a:solidFill>
                  <a:srgbClr val="B71B1C"/>
                </a:solidFill>
              </a:rPr>
              <a:t>most powerful software development force </a:t>
            </a:r>
            <a:r>
              <a:rPr lang="en-US" dirty="0"/>
              <a:t>there is.</a:t>
            </a:r>
          </a:p>
          <a:p>
            <a:r>
              <a:rPr lang="en-US" dirty="0"/>
              <a:t>(</a:t>
            </a:r>
            <a:r>
              <a:rPr lang="en-US" b="1" dirty="0">
                <a:solidFill>
                  <a:srgbClr val="B71B1C"/>
                </a:solidFill>
              </a:rPr>
              <a:t>gelled software team :</a:t>
            </a:r>
            <a:r>
              <a:rPr lang="en-US" dirty="0"/>
              <a:t> A group of software developers who work well </a:t>
            </a:r>
          </a:p>
          <a:p>
            <a:pPr marL="0" indent="0">
              <a:buNone/>
            </a:pPr>
            <a:r>
              <a:rPr lang="en-US" dirty="0"/>
              <a:t>    together because their skill complement each other)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830" y="69257"/>
            <a:ext cx="899313" cy="8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5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Systems Development Methods (DSDM)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6345" y="864205"/>
            <a:ext cx="11744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Various phases of this life cycle model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7480" y="1505768"/>
            <a:ext cx="11737040" cy="3456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Feasibility study: </a:t>
            </a:r>
            <a:r>
              <a:rPr lang="en-IN" dirty="0"/>
              <a:t>By analysing the business requirements and constraints the </a:t>
            </a:r>
            <a:r>
              <a:rPr lang="en-IN" dirty="0">
                <a:solidFill>
                  <a:srgbClr val="C00000"/>
                </a:solidFill>
              </a:rPr>
              <a:t>viability of the application is determined</a:t>
            </a:r>
          </a:p>
          <a:p>
            <a:r>
              <a:rPr lang="en-IN" b="1" dirty="0"/>
              <a:t>Business study: </a:t>
            </a:r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functional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informational requirements </a:t>
            </a:r>
            <a:r>
              <a:rPr lang="en-IN" dirty="0"/>
              <a:t>are </a:t>
            </a:r>
            <a:r>
              <a:rPr lang="en-IN" dirty="0">
                <a:solidFill>
                  <a:srgbClr val="C00000"/>
                </a:solidFill>
              </a:rPr>
              <a:t>identified</a:t>
            </a:r>
            <a:r>
              <a:rPr lang="en-IN" dirty="0"/>
              <a:t> and then the </a:t>
            </a:r>
            <a:r>
              <a:rPr lang="en-IN" dirty="0">
                <a:solidFill>
                  <a:srgbClr val="C00000"/>
                </a:solidFill>
              </a:rPr>
              <a:t>business value </a:t>
            </a:r>
            <a:r>
              <a:rPr lang="en-IN" dirty="0"/>
              <a:t>of the application is </a:t>
            </a:r>
            <a:r>
              <a:rPr lang="en-IN" dirty="0">
                <a:solidFill>
                  <a:srgbClr val="C00000"/>
                </a:solidFill>
              </a:rPr>
              <a:t>determined</a:t>
            </a:r>
          </a:p>
          <a:p>
            <a:r>
              <a:rPr lang="en-IN" b="1" dirty="0"/>
              <a:t>Functional model iteration: </a:t>
            </a:r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incremental approach </a:t>
            </a:r>
            <a:r>
              <a:rPr lang="en-IN" dirty="0"/>
              <a:t>is adopted for development</a:t>
            </a:r>
          </a:p>
          <a:p>
            <a:r>
              <a:rPr lang="en-IN" b="1" dirty="0"/>
              <a:t>Design and build iteration: </a:t>
            </a:r>
            <a:r>
              <a:rPr lang="en-IN" dirty="0"/>
              <a:t>If possible </a:t>
            </a:r>
            <a:r>
              <a:rPr lang="en-IN" dirty="0">
                <a:solidFill>
                  <a:srgbClr val="C00000"/>
                </a:solidFill>
              </a:rPr>
              <a:t>design and build activities </a:t>
            </a:r>
            <a:r>
              <a:rPr lang="en-IN" dirty="0"/>
              <a:t>can be carried out in </a:t>
            </a:r>
            <a:r>
              <a:rPr lang="en-IN" dirty="0">
                <a:solidFill>
                  <a:srgbClr val="C00000"/>
                </a:solidFill>
              </a:rPr>
              <a:t>parallel</a:t>
            </a:r>
          </a:p>
          <a:p>
            <a:r>
              <a:rPr lang="en-IN" b="1" dirty="0"/>
              <a:t>Implementation: </a:t>
            </a:r>
            <a:r>
              <a:rPr lang="en-IN" dirty="0"/>
              <a:t>The software </a:t>
            </a:r>
            <a:r>
              <a:rPr lang="en-IN" dirty="0">
                <a:solidFill>
                  <a:srgbClr val="C00000"/>
                </a:solidFill>
              </a:rPr>
              <a:t>increment</a:t>
            </a:r>
            <a:r>
              <a:rPr lang="en-IN" dirty="0"/>
              <a:t> is placed in the working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9748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Driven Development (FDD)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2" y="1060824"/>
            <a:ext cx="8849503" cy="370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9386046" y="2312893"/>
            <a:ext cx="2528047" cy="2568389"/>
          </a:xfrm>
          <a:prstGeom prst="wedgeRoundRectCallout">
            <a:avLst>
              <a:gd name="adj1" fmla="val -67889"/>
              <a:gd name="adj2" fmla="val -935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is practical process model for </a:t>
            </a:r>
            <a:r>
              <a:rPr lang="en-US" sz="2400" b="1" dirty="0">
                <a:solidFill>
                  <a:srgbClr val="C00000"/>
                </a:solidFill>
              </a:rPr>
              <a:t>object oriented software engineering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24437" y="5447085"/>
            <a:ext cx="6293222" cy="738562"/>
          </a:xfrm>
          <a:prstGeom prst="wedgeRoundRectCallout">
            <a:avLst>
              <a:gd name="adj1" fmla="val -14906"/>
              <a:gd name="adj2" fmla="val -1486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IN" sz="2400" dirty="0"/>
              <a:t>In FDD, the </a:t>
            </a:r>
            <a:r>
              <a:rPr lang="en-IN" sz="2400" dirty="0">
                <a:solidFill>
                  <a:srgbClr val="C00000"/>
                </a:solidFill>
              </a:rPr>
              <a:t>feature means client valued function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160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Driven Development (FDD) cont.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170" y="868214"/>
            <a:ext cx="374092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 Develop overall model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93263" y="1329879"/>
            <a:ext cx="41117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190499" y="1443094"/>
            <a:ext cx="5781282" cy="1232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high-level </a:t>
            </a:r>
            <a:r>
              <a:rPr lang="en-IN" dirty="0">
                <a:solidFill>
                  <a:srgbClr val="C00000"/>
                </a:solidFill>
              </a:rPr>
              <a:t>walkthrough of scope </a:t>
            </a:r>
            <a:r>
              <a:rPr lang="en-IN" dirty="0"/>
              <a:t>and detailed domain walkthrough are conducted to create overall models.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3841" y="2675966"/>
            <a:ext cx="374092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2. Build feature list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974934" y="3137631"/>
            <a:ext cx="41117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72170" y="3250846"/>
            <a:ext cx="5781282" cy="771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List of </a:t>
            </a:r>
            <a:r>
              <a:rPr lang="en-IN" dirty="0">
                <a:solidFill>
                  <a:srgbClr val="C00000"/>
                </a:solidFill>
              </a:rPr>
              <a:t>features</a:t>
            </a:r>
            <a:r>
              <a:rPr lang="en-IN" dirty="0"/>
              <a:t> is created and expressed in the following form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6176" y="4072133"/>
            <a:ext cx="575046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09575" indent="-342900" algn="ctr"/>
            <a:r>
              <a:rPr lang="en-IN" sz="2000" b="1" dirty="0">
                <a:solidFill>
                  <a:srgbClr val="C00000"/>
                </a:solidFill>
              </a:rPr>
              <a:t>&lt;action&gt; </a:t>
            </a:r>
            <a:r>
              <a:rPr lang="en-IN" sz="2000" dirty="0">
                <a:solidFill>
                  <a:srgbClr val="C00000"/>
                </a:solidFill>
              </a:rPr>
              <a:t>the </a:t>
            </a:r>
            <a:r>
              <a:rPr lang="en-IN" sz="2000" b="1" dirty="0">
                <a:solidFill>
                  <a:srgbClr val="C00000"/>
                </a:solidFill>
              </a:rPr>
              <a:t>&lt;result&gt; &lt;by for of to&gt; </a:t>
            </a:r>
            <a:r>
              <a:rPr lang="en-IN" sz="2000" dirty="0"/>
              <a:t>a(n) </a:t>
            </a:r>
            <a:r>
              <a:rPr lang="en-IN" sz="2000" b="1" dirty="0">
                <a:solidFill>
                  <a:srgbClr val="C00000"/>
                </a:solidFill>
              </a:rPr>
              <a:t>&lt;object&gt;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1849" y="4518438"/>
            <a:ext cx="5763116" cy="3847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09575" indent="-342900" algn="ctr"/>
            <a:r>
              <a:rPr lang="en-IN" sz="1900" b="1" dirty="0"/>
              <a:t>For Ex. “Display product-specifications of the product”</a:t>
            </a:r>
            <a:endParaRPr lang="en-IN" sz="1900" dirty="0"/>
          </a:p>
        </p:txBody>
      </p:sp>
      <p:sp>
        <p:nvSpPr>
          <p:cNvPr id="14" name="Rectangle 13"/>
          <p:cNvSpPr/>
          <p:nvPr/>
        </p:nvSpPr>
        <p:spPr>
          <a:xfrm>
            <a:off x="135512" y="5134873"/>
            <a:ext cx="3740924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3. Plan by feature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956605" y="5596538"/>
            <a:ext cx="41117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53841" y="5709753"/>
            <a:ext cx="5781282" cy="879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After completing the feature list the </a:t>
            </a:r>
            <a:r>
              <a:rPr lang="en-IN" dirty="0">
                <a:solidFill>
                  <a:srgbClr val="C00000"/>
                </a:solidFill>
              </a:rPr>
              <a:t>development plan is created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360460" y="747191"/>
            <a:ext cx="0" cy="586876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617796" y="872699"/>
            <a:ext cx="276825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Design by feature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438889" y="1334364"/>
            <a:ext cx="344831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6636125" y="1447579"/>
            <a:ext cx="5372099" cy="87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For each feature the </a:t>
            </a:r>
            <a:r>
              <a:rPr lang="en-IN" dirty="0">
                <a:solidFill>
                  <a:srgbClr val="C00000"/>
                </a:solidFill>
              </a:rPr>
              <a:t>sequence diagram is created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15956" y="2324910"/>
            <a:ext cx="276825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Build by feature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8437049" y="2786575"/>
            <a:ext cx="344831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6634285" y="2899790"/>
            <a:ext cx="5372099" cy="87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Finally the </a:t>
            </a:r>
            <a:r>
              <a:rPr lang="en-IN" dirty="0">
                <a:solidFill>
                  <a:srgbClr val="C00000"/>
                </a:solidFill>
              </a:rPr>
              <a:t>class owner</a:t>
            </a:r>
            <a:r>
              <a:rPr lang="en-IN" dirty="0"/>
              <a:t> develop the </a:t>
            </a:r>
            <a:r>
              <a:rPr lang="en-IN" dirty="0">
                <a:solidFill>
                  <a:srgbClr val="C00000"/>
                </a:solidFill>
              </a:rPr>
              <a:t>actual code </a:t>
            </a:r>
            <a:r>
              <a:rPr lang="en-IN" dirty="0"/>
              <a:t>for their classes</a:t>
            </a:r>
          </a:p>
        </p:txBody>
      </p:sp>
    </p:spTree>
    <p:extLst>
      <p:ext uri="{BB962C8B-B14F-4D97-AF65-F5344CB8AC3E}">
        <p14:creationId xmlns:p14="http://schemas.microsoft.com/office/powerpoint/2010/main" val="212277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build="p"/>
      <p:bldP spid="9" grpId="0" animBg="1"/>
      <p:bldP spid="11" grpId="0" build="p"/>
      <p:bldP spid="12" grpId="0" animBg="1"/>
      <p:bldP spid="13" grpId="0" animBg="1"/>
      <p:bldP spid="14" grpId="0" animBg="1"/>
      <p:bldP spid="16" grpId="0" build="p"/>
      <p:bldP spid="20" grpId="0" animBg="1"/>
      <p:bldP spid="22" grpId="0" build="p"/>
      <p:bldP spid="23" grpId="0" animBg="1"/>
      <p:bldP spid="2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-528035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191611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154871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192097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629433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203671"/>
            <a:ext cx="97185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Introduction to Scrum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Project Phases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Agile Estimation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Planning Game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Product Backlog &amp; Sprint Backlog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Iteration Planning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User Story Definition, Characteristics and Content of User Stories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Acceptance Tests and Verifying Stories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Project Velocity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Burn Down Chart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Sprint Planning and Retrospective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Daily Scrum, Scrum Roles, Product Owner, Scrum Master, Scrum Team, Scrum case study,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Tools for Agile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03733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Scrum</a:t>
            </a:r>
            <a:r>
              <a:rPr lang="en-US" dirty="0"/>
              <a:t> is one of the </a:t>
            </a:r>
            <a:r>
              <a:rPr lang="en-US" dirty="0">
                <a:solidFill>
                  <a:srgbClr val="C00000"/>
                </a:solidFill>
              </a:rPr>
              <a:t>Agile frameworks</a:t>
            </a:r>
            <a:r>
              <a:rPr lang="en-US" dirty="0"/>
              <a:t> followed to </a:t>
            </a:r>
            <a:r>
              <a:rPr lang="en-US" dirty="0">
                <a:solidFill>
                  <a:srgbClr val="C00000"/>
                </a:solidFill>
              </a:rPr>
              <a:t>complete challenging projects</a:t>
            </a:r>
            <a:r>
              <a:rPr lang="en-US" dirty="0"/>
              <a:t> wherein there are </a:t>
            </a:r>
            <a:r>
              <a:rPr lang="en-US" dirty="0">
                <a:solidFill>
                  <a:srgbClr val="C00000"/>
                </a:solidFill>
              </a:rPr>
              <a:t>dynamic changes in the requirements</a:t>
            </a:r>
            <a:r>
              <a:rPr lang="en-US" dirty="0"/>
              <a:t> by using one or </a:t>
            </a:r>
            <a:r>
              <a:rPr lang="en-US" dirty="0">
                <a:solidFill>
                  <a:srgbClr val="C00000"/>
                </a:solidFill>
              </a:rPr>
              <a:t>more cross-functional, self-organizing teams</a:t>
            </a:r>
            <a:r>
              <a:rPr lang="en-US" dirty="0"/>
              <a:t> of about </a:t>
            </a:r>
            <a:r>
              <a:rPr lang="en-US" dirty="0">
                <a:solidFill>
                  <a:srgbClr val="C00000"/>
                </a:solidFill>
              </a:rPr>
              <a:t>7 +/- 2 people</a:t>
            </a:r>
            <a:r>
              <a:rPr lang="en-US" dirty="0"/>
              <a:t> on each team.</a:t>
            </a:r>
          </a:p>
          <a:p>
            <a:pPr algn="l"/>
            <a:r>
              <a:rPr lang="en-US" dirty="0">
                <a:solidFill>
                  <a:srgbClr val="C00000"/>
                </a:solidFill>
              </a:rPr>
              <a:t>Scrum</a:t>
            </a:r>
            <a:r>
              <a:rPr lang="en-US" dirty="0"/>
              <a:t> consists of </a:t>
            </a:r>
            <a:r>
              <a:rPr lang="en-US" dirty="0">
                <a:solidFill>
                  <a:srgbClr val="C00000"/>
                </a:solidFill>
              </a:rPr>
              <a:t>3 roles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Product Owner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Scrum Master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Development Team</a:t>
            </a:r>
            <a:r>
              <a:rPr lang="en-US" dirty="0"/>
              <a:t>. </a:t>
            </a:r>
          </a:p>
          <a:p>
            <a:pPr algn="l"/>
            <a:r>
              <a:rPr lang="en-US" dirty="0"/>
              <a:t>Scrum uses </a:t>
            </a:r>
            <a:r>
              <a:rPr lang="en-US" dirty="0">
                <a:solidFill>
                  <a:srgbClr val="C00000"/>
                </a:solidFill>
              </a:rPr>
              <a:t>fixed-length iterations</a:t>
            </a:r>
            <a:r>
              <a:rPr lang="en-US" dirty="0"/>
              <a:t> called </a:t>
            </a:r>
            <a:r>
              <a:rPr lang="en-US" dirty="0">
                <a:solidFill>
                  <a:srgbClr val="C00000"/>
                </a:solidFill>
              </a:rPr>
              <a:t>sprints</a:t>
            </a:r>
            <a:r>
              <a:rPr lang="en-US" dirty="0"/>
              <a:t> ranging from </a:t>
            </a:r>
            <a:r>
              <a:rPr lang="en-US" dirty="0">
                <a:solidFill>
                  <a:srgbClr val="C00000"/>
                </a:solidFill>
              </a:rPr>
              <a:t>one </a:t>
            </a:r>
            <a:r>
              <a:rPr lang="en-US">
                <a:solidFill>
                  <a:srgbClr val="C00000"/>
                </a:solidFill>
              </a:rPr>
              <a:t>Week to four </a:t>
            </a:r>
            <a:r>
              <a:rPr lang="en-US" dirty="0">
                <a:solidFill>
                  <a:srgbClr val="C00000"/>
                </a:solidFill>
              </a:rPr>
              <a:t>weeks</a:t>
            </a:r>
            <a:r>
              <a:rPr lang="en-US" dirty="0"/>
              <a:t> (or 30 days long)</a:t>
            </a:r>
          </a:p>
          <a:p>
            <a:pPr algn="l"/>
            <a:r>
              <a:rPr lang="en-US" dirty="0"/>
              <a:t>Scrum </a:t>
            </a:r>
            <a:r>
              <a:rPr lang="en-US" dirty="0">
                <a:solidFill>
                  <a:srgbClr val="C00000"/>
                </a:solidFill>
              </a:rPr>
              <a:t>teams</a:t>
            </a:r>
            <a:r>
              <a:rPr lang="en-US" dirty="0"/>
              <a:t> should consist of</a:t>
            </a:r>
            <a:r>
              <a:rPr lang="en-US" dirty="0">
                <a:solidFill>
                  <a:srgbClr val="C00000"/>
                </a:solidFill>
              </a:rPr>
              <a:t> 7 +/- 2 people</a:t>
            </a:r>
          </a:p>
          <a:p>
            <a:pPr algn="l"/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time bound</a:t>
            </a:r>
            <a:r>
              <a:rPr lang="en-US" dirty="0"/>
              <a:t> &amp; it </a:t>
            </a:r>
            <a:r>
              <a:rPr lang="en-US" dirty="0">
                <a:solidFill>
                  <a:srgbClr val="C00000"/>
                </a:solidFill>
              </a:rPr>
              <a:t>cannot exceed</a:t>
            </a:r>
            <a:r>
              <a:rPr lang="en-US" dirty="0"/>
              <a:t> more than </a:t>
            </a:r>
            <a:r>
              <a:rPr lang="en-US" dirty="0">
                <a:solidFill>
                  <a:srgbClr val="C00000"/>
                </a:solidFill>
              </a:rPr>
              <a:t>30 days</a:t>
            </a:r>
          </a:p>
          <a:p>
            <a:pPr algn="l"/>
            <a:r>
              <a:rPr lang="en-US" dirty="0"/>
              <a:t>Scrum </a:t>
            </a:r>
            <a:r>
              <a:rPr lang="en-US" dirty="0">
                <a:solidFill>
                  <a:srgbClr val="C00000"/>
                </a:solidFill>
              </a:rPr>
              <a:t>team</a:t>
            </a:r>
            <a:r>
              <a:rPr lang="en-US" dirty="0"/>
              <a:t> aims to </a:t>
            </a:r>
            <a:r>
              <a:rPr lang="en-US" dirty="0">
                <a:solidFill>
                  <a:srgbClr val="C00000"/>
                </a:solidFill>
              </a:rPr>
              <a:t>build a potentially shippable product</a:t>
            </a:r>
            <a:r>
              <a:rPr lang="en-US" dirty="0"/>
              <a:t> by </a:t>
            </a:r>
            <a:r>
              <a:rPr lang="en-US" dirty="0">
                <a:solidFill>
                  <a:srgbClr val="C00000"/>
                </a:solidFill>
              </a:rPr>
              <a:t>end of each sprint</a:t>
            </a:r>
          </a:p>
          <a:p>
            <a:pPr algn="l"/>
            <a:r>
              <a:rPr lang="en-US" dirty="0"/>
              <a:t>Daily </a:t>
            </a:r>
            <a:r>
              <a:rPr lang="en-US" dirty="0">
                <a:solidFill>
                  <a:srgbClr val="C00000"/>
                </a:solidFill>
              </a:rPr>
              <a:t>Scrum / Stand-up meeting</a:t>
            </a:r>
            <a:r>
              <a:rPr lang="en-US" dirty="0"/>
              <a:t> should be only for </a:t>
            </a:r>
            <a:r>
              <a:rPr lang="en-US" dirty="0">
                <a:solidFill>
                  <a:srgbClr val="C00000"/>
                </a:solidFill>
              </a:rPr>
              <a:t>15 </a:t>
            </a:r>
            <a:r>
              <a:rPr lang="en-US" dirty="0" err="1">
                <a:solidFill>
                  <a:srgbClr val="C00000"/>
                </a:solidFill>
              </a:rPr>
              <a:t>mins</a:t>
            </a:r>
            <a:r>
              <a:rPr lang="en-US" dirty="0"/>
              <a:t>, and as the name goes, the team should be standing during entire meeting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27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Agile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77519"/>
            <a:ext cx="11929641" cy="3073038"/>
          </a:xfrm>
        </p:spPr>
        <p:txBody>
          <a:bodyPr/>
          <a:lstStyle/>
          <a:p>
            <a:r>
              <a:rPr lang="en-US" dirty="0"/>
              <a:t>It’s </a:t>
            </a:r>
            <a:r>
              <a:rPr lang="en-US" dirty="0">
                <a:solidFill>
                  <a:srgbClr val="C00000"/>
                </a:solidFill>
              </a:rPr>
              <a:t>nowhere a rule</a:t>
            </a:r>
            <a:r>
              <a:rPr lang="en-US" dirty="0"/>
              <a:t> saying you </a:t>
            </a:r>
            <a:r>
              <a:rPr lang="en-US" dirty="0">
                <a:solidFill>
                  <a:srgbClr val="C00000"/>
                </a:solidFill>
              </a:rPr>
              <a:t>have to adopt one of the techniques to estimate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team can use any logic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estimate</a:t>
            </a:r>
            <a:r>
              <a:rPr lang="en-US" dirty="0"/>
              <a:t> their </a:t>
            </a:r>
            <a:r>
              <a:rPr lang="en-US" dirty="0">
                <a:solidFill>
                  <a:srgbClr val="C00000"/>
                </a:solidFill>
              </a:rPr>
              <a:t>user stories</a:t>
            </a:r>
            <a:r>
              <a:rPr lang="en-US" dirty="0"/>
              <a:t>.</a:t>
            </a:r>
          </a:p>
          <a:p>
            <a:r>
              <a:rPr lang="en-US" dirty="0"/>
              <a:t>Once the team has worked for awhile in Agile projects, their ability to estimate the user stories becomes much better and more accurate.</a:t>
            </a:r>
          </a:p>
          <a:p>
            <a:r>
              <a:rPr lang="en-US" dirty="0"/>
              <a:t>But </a:t>
            </a:r>
            <a:r>
              <a:rPr lang="en-US" dirty="0">
                <a:solidFill>
                  <a:srgbClr val="C00000"/>
                </a:solidFill>
              </a:rPr>
              <a:t>teams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new to Agile</a:t>
            </a:r>
            <a:r>
              <a:rPr lang="en-US" dirty="0"/>
              <a:t> sometimes face </a:t>
            </a:r>
            <a:r>
              <a:rPr lang="en-US" dirty="0">
                <a:solidFill>
                  <a:srgbClr val="C00000"/>
                </a:solidFill>
              </a:rPr>
              <a:t>difficulty in estimating</a:t>
            </a:r>
            <a:r>
              <a:rPr lang="en-US" dirty="0"/>
              <a:t> the points for the user stories.</a:t>
            </a:r>
          </a:p>
          <a:p>
            <a:r>
              <a:rPr lang="en-US" dirty="0"/>
              <a:t>Below are the </a:t>
            </a:r>
            <a:r>
              <a:rPr lang="en-US" b="1" dirty="0">
                <a:solidFill>
                  <a:srgbClr val="C00000"/>
                </a:solidFill>
              </a:rPr>
              <a:t>few estimation techniques</a:t>
            </a:r>
            <a:r>
              <a:rPr lang="en-US" dirty="0"/>
              <a:t>, which can be used to </a:t>
            </a:r>
            <a:r>
              <a:rPr lang="en-US" dirty="0">
                <a:solidFill>
                  <a:srgbClr val="C00000"/>
                </a:solidFill>
              </a:rPr>
              <a:t>estimate the user stories</a:t>
            </a:r>
            <a:r>
              <a:rPr lang="en-US" dirty="0"/>
              <a:t> accordingly:</a:t>
            </a:r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409855" y="3950556"/>
            <a:ext cx="2800705" cy="2517527"/>
            <a:chOff x="409855" y="3950556"/>
            <a:chExt cx="2800705" cy="2517527"/>
          </a:xfrm>
        </p:grpSpPr>
        <p:sp>
          <p:nvSpPr>
            <p:cNvPr id="5" name="Rectangle 4"/>
            <p:cNvSpPr/>
            <p:nvPr/>
          </p:nvSpPr>
          <p:spPr>
            <a:xfrm>
              <a:off x="409855" y="4410412"/>
              <a:ext cx="2800705" cy="20576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919" y="4585960"/>
              <a:ext cx="1706575" cy="17065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09855" y="3950556"/>
              <a:ext cx="2800705" cy="45985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Planning Poker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89235" y="3950556"/>
            <a:ext cx="2800705" cy="2517526"/>
            <a:chOff x="3489235" y="3950556"/>
            <a:chExt cx="2800705" cy="2517526"/>
          </a:xfrm>
        </p:grpSpPr>
        <p:sp>
          <p:nvSpPr>
            <p:cNvPr id="11" name="Rectangle 10"/>
            <p:cNvSpPr/>
            <p:nvPr/>
          </p:nvSpPr>
          <p:spPr>
            <a:xfrm>
              <a:off x="3489235" y="4410411"/>
              <a:ext cx="2800705" cy="205767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89235" y="3950556"/>
              <a:ext cx="2800705" cy="45985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T-Shirt Sizes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427" y="4553631"/>
              <a:ext cx="1771229" cy="1771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630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Planning Poker?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49385"/>
            <a:ext cx="11929641" cy="1492044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Planning Poker</a:t>
            </a:r>
            <a:r>
              <a:rPr lang="en-US" dirty="0"/>
              <a:t> is a </a:t>
            </a:r>
            <a:r>
              <a:rPr lang="en-US" dirty="0">
                <a:solidFill>
                  <a:schemeClr val="accent6"/>
                </a:solidFill>
              </a:rPr>
              <a:t>consensus-based story estimating technique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agile team</a:t>
            </a:r>
            <a:r>
              <a:rPr lang="en-US" dirty="0"/>
              <a:t> uses Planning Poker to </a:t>
            </a:r>
            <a:r>
              <a:rPr lang="en-US" dirty="0">
                <a:solidFill>
                  <a:schemeClr val="accent6"/>
                </a:solidFill>
              </a:rPr>
              <a:t>estimate</a:t>
            </a:r>
            <a:r>
              <a:rPr lang="en-US" dirty="0"/>
              <a:t> the </a:t>
            </a:r>
            <a:r>
              <a:rPr lang="en-US" dirty="0">
                <a:solidFill>
                  <a:schemeClr val="accent6"/>
                </a:solidFill>
              </a:rPr>
              <a:t>product backlogs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Story points</a:t>
            </a:r>
            <a:r>
              <a:rPr lang="en-US" dirty="0"/>
              <a:t>, ideal days, or other estimating units can be used for Planning Poker.</a:t>
            </a:r>
          </a:p>
          <a:p>
            <a:endParaRPr lang="en-IN" dirty="0"/>
          </a:p>
        </p:txBody>
      </p:sp>
      <p:grpSp>
        <p:nvGrpSpPr>
          <p:cNvPr id="52" name="Group 51"/>
          <p:cNvGrpSpPr/>
          <p:nvPr/>
        </p:nvGrpSpPr>
        <p:grpSpPr>
          <a:xfrm>
            <a:off x="3684660" y="2664560"/>
            <a:ext cx="2968453" cy="3736237"/>
            <a:chOff x="2980934" y="2328897"/>
            <a:chExt cx="2968453" cy="3736237"/>
          </a:xfrm>
        </p:grpSpPr>
        <p:sp>
          <p:nvSpPr>
            <p:cNvPr id="46" name="Rectangle 45"/>
            <p:cNvSpPr/>
            <p:nvPr/>
          </p:nvSpPr>
          <p:spPr>
            <a:xfrm>
              <a:off x="2980934" y="2899207"/>
              <a:ext cx="2968453" cy="31659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191268" y="3044000"/>
              <a:ext cx="722376" cy="850392"/>
              <a:chOff x="1783080" y="3008376"/>
              <a:chExt cx="722376" cy="850392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783080" y="3008376"/>
                <a:ext cx="722376" cy="850392"/>
              </a:xfrm>
              <a:prstGeom prst="roundRect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860804" y="3108960"/>
                <a:ext cx="566928" cy="65831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4800" b="1" dirty="0">
                    <a:solidFill>
                      <a:srgbClr val="C00000"/>
                    </a:solidFill>
                  </a:rPr>
                  <a:t>0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123707" y="3044000"/>
              <a:ext cx="722376" cy="850392"/>
              <a:chOff x="1783080" y="3008376"/>
              <a:chExt cx="722376" cy="850392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783080" y="3008376"/>
                <a:ext cx="722376" cy="850392"/>
              </a:xfrm>
              <a:prstGeom prst="roundRect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860804" y="3108960"/>
                <a:ext cx="566928" cy="65831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4800" b="1" dirty="0">
                    <a:solidFill>
                      <a:srgbClr val="C00000"/>
                    </a:solidFill>
                  </a:rPr>
                  <a:t>1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056146" y="3044000"/>
              <a:ext cx="722376" cy="850392"/>
              <a:chOff x="1783080" y="3008376"/>
              <a:chExt cx="722376" cy="85039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783080" y="3008376"/>
                <a:ext cx="722376" cy="850392"/>
              </a:xfrm>
              <a:prstGeom prst="roundRect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860804" y="3108960"/>
                <a:ext cx="566928" cy="65831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4800" b="1" dirty="0">
                    <a:solidFill>
                      <a:srgbClr val="C00000"/>
                    </a:solidFill>
                  </a:rPr>
                  <a:t>2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216100" y="4069461"/>
              <a:ext cx="722376" cy="850392"/>
              <a:chOff x="1783080" y="3008376"/>
              <a:chExt cx="722376" cy="850392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1783080" y="3008376"/>
                <a:ext cx="722376" cy="850392"/>
              </a:xfrm>
              <a:prstGeom prst="roundRect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860804" y="3108960"/>
                <a:ext cx="566928" cy="65831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4800" b="1" dirty="0">
                    <a:solidFill>
                      <a:srgbClr val="C00000"/>
                    </a:solidFill>
                  </a:rPr>
                  <a:t>3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136756" y="4069461"/>
              <a:ext cx="722376" cy="850392"/>
              <a:chOff x="1783080" y="3008376"/>
              <a:chExt cx="722376" cy="850392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1783080" y="3008376"/>
                <a:ext cx="722376" cy="850392"/>
              </a:xfrm>
              <a:prstGeom prst="roundRect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860804" y="3108960"/>
                <a:ext cx="566928" cy="65831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4800" b="1" dirty="0">
                    <a:solidFill>
                      <a:srgbClr val="C00000"/>
                    </a:solidFill>
                  </a:rPr>
                  <a:t>5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057412" y="4069461"/>
              <a:ext cx="722376" cy="850392"/>
              <a:chOff x="1783080" y="3008376"/>
              <a:chExt cx="722376" cy="850392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1783080" y="3008376"/>
                <a:ext cx="722376" cy="850392"/>
              </a:xfrm>
              <a:prstGeom prst="roundRect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60804" y="3108960"/>
                <a:ext cx="566928" cy="65831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4800" b="1" dirty="0">
                    <a:solidFill>
                      <a:srgbClr val="C00000"/>
                    </a:solidFill>
                  </a:rPr>
                  <a:t>8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3216100" y="5066959"/>
              <a:ext cx="1193854" cy="850392"/>
              <a:chOff x="1783080" y="3008376"/>
              <a:chExt cx="1052492" cy="850392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1783080" y="3008376"/>
                <a:ext cx="1052492" cy="850392"/>
              </a:xfrm>
              <a:prstGeom prst="roundRect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860804" y="3108960"/>
                <a:ext cx="881352" cy="65831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4800" b="1" dirty="0">
                    <a:solidFill>
                      <a:srgbClr val="C00000"/>
                    </a:solidFill>
                  </a:rPr>
                  <a:t>13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604225" y="5066959"/>
              <a:ext cx="1174297" cy="850392"/>
              <a:chOff x="1783080" y="3008376"/>
              <a:chExt cx="1052492" cy="85039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1783080" y="3008376"/>
                <a:ext cx="1052492" cy="850392"/>
              </a:xfrm>
              <a:prstGeom prst="roundRect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1860804" y="3108960"/>
                <a:ext cx="881352" cy="65831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4800" b="1" dirty="0">
                    <a:solidFill>
                      <a:srgbClr val="C00000"/>
                    </a:solidFill>
                  </a:rPr>
                  <a:t>21</a:t>
                </a: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2981189" y="2328897"/>
              <a:ext cx="2968198" cy="5818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Poker Cards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55065" y="2664560"/>
            <a:ext cx="2968453" cy="3727424"/>
            <a:chOff x="1061129" y="2676137"/>
            <a:chExt cx="2968453" cy="3727424"/>
          </a:xfrm>
        </p:grpSpPr>
        <p:sp>
          <p:nvSpPr>
            <p:cNvPr id="54" name="Rectangle 53"/>
            <p:cNvSpPr/>
            <p:nvPr/>
          </p:nvSpPr>
          <p:spPr>
            <a:xfrm>
              <a:off x="1061129" y="3237634"/>
              <a:ext cx="2968453" cy="31659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683" y="3909535"/>
              <a:ext cx="2347340" cy="234734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061384" y="2676137"/>
              <a:ext cx="2968198" cy="5818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Product </a:t>
              </a:r>
              <a:r>
                <a:rPr lang="en-US" sz="2400" b="1" dirty="0"/>
                <a:t>Backlogs</a:t>
              </a:r>
              <a:endParaRPr lang="en-IN" sz="24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53527" y="3384560"/>
              <a:ext cx="25811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/>
                <a:t>User Stories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014256" y="2664560"/>
            <a:ext cx="4907667" cy="4147139"/>
            <a:chOff x="7153154" y="2676136"/>
            <a:chExt cx="4907667" cy="4147139"/>
          </a:xfrm>
        </p:grpSpPr>
        <p:sp>
          <p:nvSpPr>
            <p:cNvPr id="58" name="Rectangle 57"/>
            <p:cNvSpPr/>
            <p:nvPr/>
          </p:nvSpPr>
          <p:spPr>
            <a:xfrm>
              <a:off x="7974957" y="2676137"/>
              <a:ext cx="4085864" cy="37362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194854" y="2723045"/>
              <a:ext cx="3681229" cy="4100230"/>
              <a:chOff x="7361476" y="2757770"/>
              <a:chExt cx="3681229" cy="410023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9989" y="3497862"/>
                <a:ext cx="3360138" cy="3360138"/>
              </a:xfrm>
              <a:prstGeom prst="rect">
                <a:avLst/>
              </a:prstGeom>
            </p:spPr>
          </p:pic>
          <p:sp>
            <p:nvSpPr>
              <p:cNvPr id="5" name="Rounded Rectangular Callout 4"/>
              <p:cNvSpPr/>
              <p:nvPr/>
            </p:nvSpPr>
            <p:spPr>
              <a:xfrm>
                <a:off x="7361476" y="3434034"/>
                <a:ext cx="886968" cy="957072"/>
              </a:xfrm>
              <a:prstGeom prst="wedgeRoundRectCallout">
                <a:avLst>
                  <a:gd name="adj1" fmla="val 25626"/>
                  <a:gd name="adj2" fmla="val 80634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5400" b="1" dirty="0"/>
              </a:p>
            </p:txBody>
          </p:sp>
          <p:sp>
            <p:nvSpPr>
              <p:cNvPr id="11" name="Rounded Rectangular Callout 10"/>
              <p:cNvSpPr/>
              <p:nvPr/>
            </p:nvSpPr>
            <p:spPr>
              <a:xfrm>
                <a:off x="8826635" y="2757770"/>
                <a:ext cx="886968" cy="957072"/>
              </a:xfrm>
              <a:prstGeom prst="wedgeRoundRectCallout">
                <a:avLst>
                  <a:gd name="adj1" fmla="val 22443"/>
                  <a:gd name="adj2" fmla="val 75241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5400" b="1" dirty="0"/>
              </a:p>
            </p:txBody>
          </p:sp>
          <p:sp>
            <p:nvSpPr>
              <p:cNvPr id="15" name="Rounded Rectangular Callout 14"/>
              <p:cNvSpPr/>
              <p:nvPr/>
            </p:nvSpPr>
            <p:spPr>
              <a:xfrm>
                <a:off x="10155737" y="3446046"/>
                <a:ext cx="886968" cy="957072"/>
              </a:xfrm>
              <a:prstGeom prst="wedgeRoundRectCallout">
                <a:avLst>
                  <a:gd name="adj1" fmla="val -1451"/>
                  <a:gd name="adj2" fmla="val 75676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5400" b="1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0224317" y="3497862"/>
                <a:ext cx="722376" cy="850392"/>
                <a:chOff x="1783080" y="3008376"/>
                <a:chExt cx="722376" cy="850392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1783080" y="3008376"/>
                  <a:ext cx="722376" cy="850392"/>
                </a:xfrm>
                <a:prstGeom prst="roundRect">
                  <a:avLst/>
                </a:prstGeom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1860804" y="3108960"/>
                  <a:ext cx="566928" cy="658310"/>
                </a:xfrm>
                <a:prstGeom prst="roundRect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4800" b="1" dirty="0">
                      <a:solidFill>
                        <a:srgbClr val="C00000"/>
                      </a:solidFill>
                    </a:rPr>
                    <a:t>5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8908931" y="2822686"/>
                <a:ext cx="722376" cy="850392"/>
                <a:chOff x="1783080" y="3008376"/>
                <a:chExt cx="722376" cy="850392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1783080" y="3008376"/>
                  <a:ext cx="722376" cy="850392"/>
                </a:xfrm>
                <a:prstGeom prst="roundRect">
                  <a:avLst/>
                </a:prstGeom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860804" y="3108960"/>
                  <a:ext cx="566928" cy="658310"/>
                </a:xfrm>
                <a:prstGeom prst="roundRect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4800" b="1" dirty="0">
                      <a:solidFill>
                        <a:srgbClr val="C00000"/>
                      </a:solidFill>
                    </a:rPr>
                    <a:t>5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7443772" y="3487374"/>
                <a:ext cx="722376" cy="850392"/>
                <a:chOff x="1783080" y="3008376"/>
                <a:chExt cx="722376" cy="850392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1783080" y="3008376"/>
                  <a:ext cx="722376" cy="850392"/>
                </a:xfrm>
                <a:prstGeom prst="roundRect">
                  <a:avLst/>
                </a:prstGeom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1860804" y="3108960"/>
                  <a:ext cx="566928" cy="658310"/>
                </a:xfrm>
                <a:prstGeom prst="roundRect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4800" b="1" dirty="0">
                      <a:solidFill>
                        <a:srgbClr val="C00000"/>
                      </a:solidFill>
                    </a:rPr>
                    <a:t>1</a:t>
                  </a:r>
                </a:p>
              </p:txBody>
            </p:sp>
          </p:grpSp>
        </p:grpSp>
        <p:sp>
          <p:nvSpPr>
            <p:cNvPr id="59" name="Rectangle 58"/>
            <p:cNvSpPr/>
            <p:nvPr/>
          </p:nvSpPr>
          <p:spPr>
            <a:xfrm rot="16200000">
              <a:off x="5696788" y="4132502"/>
              <a:ext cx="3736239" cy="823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The team member select the card to estimate Story</a:t>
              </a: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960" y="-1159"/>
            <a:ext cx="688978" cy="6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Planning Poker?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914400"/>
            <a:ext cx="11929641" cy="555955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Planning Poker</a:t>
            </a:r>
            <a:r>
              <a:rPr lang="en-US" dirty="0"/>
              <a:t> is an </a:t>
            </a:r>
            <a:r>
              <a:rPr lang="en-US" dirty="0">
                <a:solidFill>
                  <a:srgbClr val="C00000"/>
                </a:solidFill>
              </a:rPr>
              <a:t>agile estimating and planning technique</a:t>
            </a:r>
            <a:r>
              <a:rPr lang="en-US" dirty="0"/>
              <a:t>. It is </a:t>
            </a:r>
            <a:r>
              <a:rPr lang="en-US" dirty="0">
                <a:solidFill>
                  <a:srgbClr val="C00000"/>
                </a:solidFill>
              </a:rPr>
              <a:t>consensus-based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starts with planning session</a:t>
            </a:r>
            <a:r>
              <a:rPr lang="en-US" dirty="0"/>
              <a:t>, the </a:t>
            </a:r>
            <a:r>
              <a:rPr lang="en-US" dirty="0">
                <a:solidFill>
                  <a:srgbClr val="C00000"/>
                </a:solidFill>
              </a:rPr>
              <a:t>product owner</a:t>
            </a:r>
            <a:r>
              <a:rPr lang="en-US" dirty="0"/>
              <a:t> or customer </a:t>
            </a:r>
            <a:r>
              <a:rPr lang="en-US" dirty="0">
                <a:solidFill>
                  <a:srgbClr val="C00000"/>
                </a:solidFill>
              </a:rPr>
              <a:t>reads an agile user story</a:t>
            </a:r>
            <a:r>
              <a:rPr lang="en-US" dirty="0"/>
              <a:t> or describes a feature </a:t>
            </a:r>
            <a:r>
              <a:rPr lang="en-US" dirty="0">
                <a:solidFill>
                  <a:srgbClr val="C00000"/>
                </a:solidFill>
              </a:rPr>
              <a:t>to the team member</a:t>
            </a:r>
            <a:r>
              <a:rPr lang="en-US" dirty="0"/>
              <a:t>. 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rgbClr val="C00000"/>
                </a:solidFill>
              </a:rPr>
              <a:t>team member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holding</a:t>
            </a:r>
            <a:r>
              <a:rPr lang="en-US" dirty="0"/>
              <a:t> a deck of Planning </a:t>
            </a:r>
            <a:r>
              <a:rPr lang="en-US" dirty="0">
                <a:solidFill>
                  <a:schemeClr val="accent6"/>
                </a:solidFill>
              </a:rPr>
              <a:t>Poker cards</a:t>
            </a:r>
            <a:r>
              <a:rPr lang="en-US" dirty="0"/>
              <a:t> with values </a:t>
            </a:r>
            <a:r>
              <a:rPr lang="en-US" dirty="0">
                <a:solidFill>
                  <a:schemeClr val="accent6"/>
                </a:solidFill>
              </a:rPr>
              <a:t>0, 1, 2, 3, 5, 8, 13</a:t>
            </a:r>
            <a:r>
              <a:rPr lang="en-US" dirty="0"/>
              <a:t>, and 21 (Generally </a:t>
            </a:r>
            <a:r>
              <a:rPr lang="en-US" dirty="0">
                <a:solidFill>
                  <a:schemeClr val="accent6"/>
                </a:solidFill>
              </a:rPr>
              <a:t>Fibonacci sequence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poker card values</a:t>
            </a:r>
            <a:r>
              <a:rPr lang="en-US" dirty="0"/>
              <a:t> represent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number of story points</a:t>
            </a:r>
            <a:r>
              <a:rPr lang="en-US" dirty="0"/>
              <a:t>,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ideal days</a:t>
            </a:r>
            <a:r>
              <a:rPr lang="en-US" dirty="0"/>
              <a:t>, or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other units</a:t>
            </a:r>
            <a:r>
              <a:rPr lang="en-US" dirty="0"/>
              <a:t> in which the team estimates.</a:t>
            </a:r>
          </a:p>
          <a:p>
            <a:r>
              <a:rPr lang="en-US" dirty="0"/>
              <a:t>The team member </a:t>
            </a:r>
            <a:r>
              <a:rPr lang="en-US" dirty="0">
                <a:solidFill>
                  <a:schemeClr val="accent6"/>
                </a:solidFill>
              </a:rPr>
              <a:t>discuss the feature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asking questions</a:t>
            </a:r>
            <a:r>
              <a:rPr lang="en-US" dirty="0"/>
              <a:t> to the product owner as needed.</a:t>
            </a:r>
          </a:p>
          <a:p>
            <a:r>
              <a:rPr lang="en-US" dirty="0"/>
              <a:t>After the </a:t>
            </a:r>
            <a:r>
              <a:rPr lang="en-US" dirty="0">
                <a:solidFill>
                  <a:schemeClr val="accent6"/>
                </a:solidFill>
              </a:rPr>
              <a:t>completion of the discussion</a:t>
            </a:r>
            <a:r>
              <a:rPr lang="en-US" dirty="0"/>
              <a:t>, each </a:t>
            </a:r>
            <a:r>
              <a:rPr lang="en-US" dirty="0">
                <a:solidFill>
                  <a:schemeClr val="accent6"/>
                </a:solidFill>
              </a:rPr>
              <a:t>team member</a:t>
            </a:r>
            <a:r>
              <a:rPr lang="en-US" dirty="0"/>
              <a:t> selects </a:t>
            </a:r>
            <a:r>
              <a:rPr lang="en-US" dirty="0">
                <a:solidFill>
                  <a:schemeClr val="accent6"/>
                </a:solidFill>
              </a:rPr>
              <a:t>one card </a:t>
            </a:r>
            <a:r>
              <a:rPr lang="en-US" dirty="0"/>
              <a:t>to </a:t>
            </a:r>
            <a:r>
              <a:rPr lang="en-US" dirty="0">
                <a:solidFill>
                  <a:schemeClr val="accent6"/>
                </a:solidFill>
              </a:rPr>
              <a:t>represent</a:t>
            </a:r>
            <a:r>
              <a:rPr lang="en-US" dirty="0"/>
              <a:t> his or her </a:t>
            </a:r>
            <a:r>
              <a:rPr lang="en-US" dirty="0">
                <a:solidFill>
                  <a:schemeClr val="accent6"/>
                </a:solidFill>
              </a:rPr>
              <a:t>estimate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All cards</a:t>
            </a:r>
            <a:r>
              <a:rPr lang="en-US" dirty="0"/>
              <a:t> are then </a:t>
            </a:r>
            <a:r>
              <a:rPr lang="en-IN" dirty="0">
                <a:solidFill>
                  <a:schemeClr val="accent6"/>
                </a:solidFill>
              </a:rPr>
              <a:t>disclosed</a:t>
            </a:r>
            <a:r>
              <a:rPr lang="en-US" dirty="0">
                <a:solidFill>
                  <a:schemeClr val="accent6"/>
                </a:solidFill>
              </a:rPr>
              <a:t> at the same time</a:t>
            </a:r>
            <a:r>
              <a:rPr lang="en-US" dirty="0"/>
              <a:t>.</a:t>
            </a:r>
            <a:endParaRPr lang="en-IN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960" y="-1159"/>
            <a:ext cx="688978" cy="6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1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Poker estimation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>
                <a:solidFill>
                  <a:schemeClr val="accent6"/>
                </a:solidFill>
              </a:rPr>
              <a:t>all</a:t>
            </a:r>
            <a:r>
              <a:rPr lang="en-US" dirty="0"/>
              <a:t> the team </a:t>
            </a:r>
            <a:r>
              <a:rPr lang="en-US" dirty="0">
                <a:solidFill>
                  <a:schemeClr val="accent6"/>
                </a:solidFill>
              </a:rPr>
              <a:t>members</a:t>
            </a:r>
            <a:r>
              <a:rPr lang="en-US" dirty="0"/>
              <a:t> have </a:t>
            </a:r>
            <a:r>
              <a:rPr lang="en-US" dirty="0">
                <a:solidFill>
                  <a:schemeClr val="accent6"/>
                </a:solidFill>
              </a:rPr>
              <a:t>selected</a:t>
            </a:r>
            <a:r>
              <a:rPr lang="en-US" dirty="0"/>
              <a:t> the </a:t>
            </a:r>
            <a:r>
              <a:rPr lang="en-US" dirty="0">
                <a:solidFill>
                  <a:schemeClr val="accent6"/>
                </a:solidFill>
              </a:rPr>
              <a:t>same value</a:t>
            </a:r>
            <a:r>
              <a:rPr lang="en-US" dirty="0"/>
              <a:t>, that </a:t>
            </a:r>
            <a:r>
              <a:rPr lang="en-US" dirty="0">
                <a:solidFill>
                  <a:schemeClr val="accent6"/>
                </a:solidFill>
              </a:rPr>
              <a:t>becomes the estimate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chemeClr val="accent6"/>
                </a:solidFill>
              </a:rPr>
              <a:t>not</a:t>
            </a:r>
            <a:r>
              <a:rPr lang="en-US" dirty="0"/>
              <a:t>, the </a:t>
            </a:r>
            <a:r>
              <a:rPr lang="en-US" dirty="0">
                <a:solidFill>
                  <a:schemeClr val="accent6"/>
                </a:solidFill>
              </a:rPr>
              <a:t>team members discuss their estimates</a:t>
            </a:r>
            <a:r>
              <a:rPr lang="en-US" dirty="0"/>
              <a:t>, the </a:t>
            </a:r>
            <a:r>
              <a:rPr lang="en-US" dirty="0">
                <a:solidFill>
                  <a:schemeClr val="accent6"/>
                </a:solidFill>
              </a:rPr>
              <a:t>high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low estimators</a:t>
            </a:r>
            <a:r>
              <a:rPr lang="en-US" dirty="0"/>
              <a:t> should especially </a:t>
            </a:r>
            <a:r>
              <a:rPr lang="en-US" dirty="0">
                <a:solidFill>
                  <a:schemeClr val="accent6"/>
                </a:solidFill>
              </a:rPr>
              <a:t>share their reasons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chemeClr val="accent6"/>
                </a:solidFill>
              </a:rPr>
              <a:t>Experts</a:t>
            </a:r>
            <a:r>
              <a:rPr lang="en-US" dirty="0"/>
              <a:t> with detailed knowledge </a:t>
            </a:r>
            <a:r>
              <a:rPr lang="en-US" dirty="0">
                <a:solidFill>
                  <a:schemeClr val="accent6"/>
                </a:solidFill>
              </a:rPr>
              <a:t>will discuss</a:t>
            </a:r>
            <a:r>
              <a:rPr lang="en-US" dirty="0"/>
              <a:t> with the team </a:t>
            </a:r>
            <a:r>
              <a:rPr lang="en-US" dirty="0">
                <a:solidFill>
                  <a:schemeClr val="accent6"/>
                </a:solidFill>
              </a:rPr>
              <a:t>why</a:t>
            </a:r>
            <a:r>
              <a:rPr lang="en-US" dirty="0"/>
              <a:t> a certain </a:t>
            </a:r>
            <a:r>
              <a:rPr lang="en-US" dirty="0">
                <a:solidFill>
                  <a:schemeClr val="accent6"/>
                </a:solidFill>
              </a:rPr>
              <a:t>story</a:t>
            </a:r>
            <a:r>
              <a:rPr lang="en-US" dirty="0"/>
              <a:t> is much </a:t>
            </a:r>
            <a:r>
              <a:rPr lang="en-US" dirty="0">
                <a:solidFill>
                  <a:schemeClr val="accent6"/>
                </a:solidFill>
              </a:rPr>
              <a:t>easier/more difficult </a:t>
            </a:r>
            <a:r>
              <a:rPr lang="en-US" dirty="0"/>
              <a:t>than it first appears.</a:t>
            </a:r>
          </a:p>
          <a:p>
            <a:r>
              <a:rPr lang="en-US" dirty="0">
                <a:solidFill>
                  <a:schemeClr val="accent6"/>
                </a:solidFill>
              </a:rPr>
              <a:t>After</a:t>
            </a:r>
            <a:r>
              <a:rPr lang="en-US" dirty="0"/>
              <a:t> the </a:t>
            </a:r>
            <a:r>
              <a:rPr lang="en-US" dirty="0">
                <a:solidFill>
                  <a:schemeClr val="accent6"/>
                </a:solidFill>
              </a:rPr>
              <a:t>discussion</a:t>
            </a:r>
            <a:r>
              <a:rPr lang="en-US" dirty="0"/>
              <a:t>, each team </a:t>
            </a:r>
            <a:r>
              <a:rPr lang="en-US" dirty="0">
                <a:solidFill>
                  <a:schemeClr val="accent6"/>
                </a:solidFill>
              </a:rPr>
              <a:t>member reselects</a:t>
            </a:r>
            <a:r>
              <a:rPr lang="en-US" dirty="0"/>
              <a:t> an estimate </a:t>
            </a:r>
            <a:r>
              <a:rPr lang="en-US" dirty="0">
                <a:solidFill>
                  <a:schemeClr val="accent6"/>
                </a:solidFill>
              </a:rPr>
              <a:t>card</a:t>
            </a:r>
            <a:r>
              <a:rPr lang="en-US" dirty="0"/>
              <a:t>, and a</a:t>
            </a:r>
            <a:r>
              <a:rPr lang="en-US" dirty="0">
                <a:solidFill>
                  <a:schemeClr val="accent6"/>
                </a:solidFill>
              </a:rPr>
              <a:t>ll cards are again </a:t>
            </a:r>
            <a:r>
              <a:rPr lang="en-IN" dirty="0">
                <a:solidFill>
                  <a:schemeClr val="accent6"/>
                </a:solidFill>
              </a:rPr>
              <a:t>disclosed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at the same time.</a:t>
            </a:r>
          </a:p>
          <a:p>
            <a:r>
              <a:rPr lang="en-US" dirty="0"/>
              <a:t>This poker planning </a:t>
            </a:r>
            <a:r>
              <a:rPr lang="en-US" dirty="0">
                <a:solidFill>
                  <a:schemeClr val="accent6"/>
                </a:solidFill>
              </a:rPr>
              <a:t>process is repeated until the final vote</a:t>
            </a:r>
            <a:r>
              <a:rPr lang="en-US" dirty="0"/>
              <a:t> (value) is </a:t>
            </a:r>
            <a:r>
              <a:rPr lang="en-US" dirty="0">
                <a:solidFill>
                  <a:schemeClr val="accent6"/>
                </a:solidFill>
              </a:rPr>
              <a:t>achieved</a:t>
            </a:r>
            <a:r>
              <a:rPr lang="en-US" dirty="0"/>
              <a:t>.</a:t>
            </a:r>
          </a:p>
          <a:p>
            <a:r>
              <a:rPr lang="en-US" dirty="0"/>
              <a:t>Then the team will </a:t>
            </a:r>
            <a:r>
              <a:rPr lang="en-US" dirty="0">
                <a:solidFill>
                  <a:schemeClr val="accent6"/>
                </a:solidFill>
              </a:rPr>
              <a:t>come</a:t>
            </a:r>
            <a:r>
              <a:rPr lang="en-US" dirty="0"/>
              <a:t> to an </a:t>
            </a:r>
            <a:r>
              <a:rPr lang="en-US" dirty="0">
                <a:solidFill>
                  <a:schemeClr val="accent6"/>
                </a:solidFill>
              </a:rPr>
              <a:t>agreement on the estimate</a:t>
            </a:r>
            <a:r>
              <a:rPr lang="en-US" dirty="0"/>
              <a:t> for that user </a:t>
            </a:r>
            <a:r>
              <a:rPr lang="en-US" dirty="0">
                <a:solidFill>
                  <a:schemeClr val="accent6"/>
                </a:solidFill>
              </a:rPr>
              <a:t>story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conclude on that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960" y="-1159"/>
            <a:ext cx="688978" cy="6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6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T-Shirt Sizes Estimation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9" y="4536099"/>
            <a:ext cx="1554821" cy="1554821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040992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31439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240278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3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040992" y="3546752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640635" y="3556074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245205" y="3556074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10080" y="807989"/>
            <a:ext cx="1849120" cy="2037075"/>
            <a:chOff x="1910080" y="807989"/>
            <a:chExt cx="1849120" cy="2037075"/>
          </a:xfrm>
        </p:grpSpPr>
        <p:sp>
          <p:nvSpPr>
            <p:cNvPr id="28" name="Rectangle 27"/>
            <p:cNvSpPr/>
            <p:nvPr/>
          </p:nvSpPr>
          <p:spPr>
            <a:xfrm>
              <a:off x="1910080" y="1229337"/>
              <a:ext cx="1849120" cy="16157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672" y="1321072"/>
              <a:ext cx="1432255" cy="1432255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910080" y="807989"/>
              <a:ext cx="1849120" cy="4163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b="1" dirty="0"/>
                <a:t>1 - 3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77792" y="807989"/>
            <a:ext cx="1849120" cy="2037075"/>
            <a:chOff x="3977792" y="807989"/>
            <a:chExt cx="1849120" cy="2037075"/>
          </a:xfrm>
        </p:grpSpPr>
        <p:sp>
          <p:nvSpPr>
            <p:cNvPr id="29" name="Rectangle 28"/>
            <p:cNvSpPr/>
            <p:nvPr/>
          </p:nvSpPr>
          <p:spPr>
            <a:xfrm>
              <a:off x="3977792" y="1229337"/>
              <a:ext cx="1849120" cy="16157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6224" y="1321072"/>
              <a:ext cx="1432255" cy="1432255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3977792" y="807989"/>
              <a:ext cx="1849120" cy="4163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b="1" dirty="0"/>
                <a:t>5 - 8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45504" y="807989"/>
            <a:ext cx="1849120" cy="2037075"/>
            <a:chOff x="6045504" y="807989"/>
            <a:chExt cx="1849120" cy="2037075"/>
          </a:xfrm>
        </p:grpSpPr>
        <p:sp>
          <p:nvSpPr>
            <p:cNvPr id="35" name="Rectangle 34"/>
            <p:cNvSpPr/>
            <p:nvPr/>
          </p:nvSpPr>
          <p:spPr>
            <a:xfrm>
              <a:off x="6045504" y="1229337"/>
              <a:ext cx="1849120" cy="16157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936" y="1300899"/>
              <a:ext cx="1432255" cy="143225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6045504" y="807989"/>
              <a:ext cx="1849120" cy="4163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b="1" dirty="0"/>
                <a:t>13 - 20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097215" y="807989"/>
            <a:ext cx="1849120" cy="2037075"/>
            <a:chOff x="8097215" y="807989"/>
            <a:chExt cx="1849120" cy="2037075"/>
          </a:xfrm>
        </p:grpSpPr>
        <p:sp>
          <p:nvSpPr>
            <p:cNvPr id="38" name="Rectangle 37"/>
            <p:cNvSpPr/>
            <p:nvPr/>
          </p:nvSpPr>
          <p:spPr>
            <a:xfrm>
              <a:off x="8097215" y="1229337"/>
              <a:ext cx="1849120" cy="16157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647" y="1308234"/>
              <a:ext cx="1432255" cy="143225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097215" y="807989"/>
              <a:ext cx="1849120" cy="4163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b="1" dirty="0"/>
                <a:t>40 - 50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175086" y="807989"/>
            <a:ext cx="1849120" cy="2037075"/>
            <a:chOff x="10175086" y="807989"/>
            <a:chExt cx="1849120" cy="2037075"/>
          </a:xfrm>
        </p:grpSpPr>
        <p:sp>
          <p:nvSpPr>
            <p:cNvPr id="41" name="Rectangle 40"/>
            <p:cNvSpPr/>
            <p:nvPr/>
          </p:nvSpPr>
          <p:spPr>
            <a:xfrm>
              <a:off x="10175086" y="1229337"/>
              <a:ext cx="1849120" cy="16157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3518" y="1321071"/>
              <a:ext cx="1432255" cy="1432255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10175086" y="807989"/>
              <a:ext cx="1849120" cy="4163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100" b="1" dirty="0"/>
                <a:t>50+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072992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5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63439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7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272278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6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072992" y="3546752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6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4672635" y="3556074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5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277205" y="3556074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6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191809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13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782256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15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391095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20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91809" y="3546752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18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791452" y="3556074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20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396022" y="3556074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20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8247941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40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838388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45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9447227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45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10250272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50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840719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50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1449558" y="2952068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60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0250272" y="3546752"/>
            <a:ext cx="467360" cy="508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55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2040992" y="4226560"/>
            <a:ext cx="16666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072992" y="4226560"/>
            <a:ext cx="16666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191809" y="4226560"/>
            <a:ext cx="16666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8305647" y="4196080"/>
            <a:ext cx="16666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250272" y="4185920"/>
            <a:ext cx="16666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9" idx="3"/>
            <a:endCxn id="24" idx="2"/>
          </p:cNvCxnSpPr>
          <p:nvPr/>
        </p:nvCxnSpPr>
        <p:spPr>
          <a:xfrm flipV="1">
            <a:off x="1991360" y="4064074"/>
            <a:ext cx="882955" cy="1249436"/>
          </a:xfrm>
          <a:prstGeom prst="bentConnector2">
            <a:avLst/>
          </a:prstGeom>
          <a:ln w="190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9" idx="3"/>
            <a:endCxn id="48" idx="2"/>
          </p:cNvCxnSpPr>
          <p:nvPr/>
        </p:nvCxnSpPr>
        <p:spPr>
          <a:xfrm flipV="1">
            <a:off x="1991360" y="4064074"/>
            <a:ext cx="2914955" cy="1249436"/>
          </a:xfrm>
          <a:prstGeom prst="bentConnector2">
            <a:avLst/>
          </a:prstGeom>
          <a:ln w="190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9" idx="3"/>
            <a:endCxn id="54" idx="2"/>
          </p:cNvCxnSpPr>
          <p:nvPr/>
        </p:nvCxnSpPr>
        <p:spPr>
          <a:xfrm flipV="1">
            <a:off x="1991360" y="4064074"/>
            <a:ext cx="5033772" cy="1249436"/>
          </a:xfrm>
          <a:prstGeom prst="bentConnector2">
            <a:avLst/>
          </a:prstGeom>
          <a:ln w="190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9" idx="3"/>
            <a:endCxn id="57" idx="2"/>
          </p:cNvCxnSpPr>
          <p:nvPr/>
        </p:nvCxnSpPr>
        <p:spPr>
          <a:xfrm flipV="1">
            <a:off x="1991360" y="3460068"/>
            <a:ext cx="7080708" cy="1853442"/>
          </a:xfrm>
          <a:prstGeom prst="bentConnector2">
            <a:avLst/>
          </a:prstGeom>
          <a:ln w="190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9" idx="3"/>
            <a:endCxn id="63" idx="2"/>
          </p:cNvCxnSpPr>
          <p:nvPr/>
        </p:nvCxnSpPr>
        <p:spPr>
          <a:xfrm flipV="1">
            <a:off x="1991360" y="3460068"/>
            <a:ext cx="9083039" cy="1853442"/>
          </a:xfrm>
          <a:prstGeom prst="bentConnector2">
            <a:avLst/>
          </a:prstGeom>
          <a:ln w="190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83819" y="6152207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Product Backlog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615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4" grpId="0" animBg="1"/>
      <p:bldP spid="65" grpId="0" animBg="1"/>
      <p:bldP spid="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Genesis of Agile Cont.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315" y="-25757"/>
            <a:ext cx="1032096" cy="1032096"/>
          </a:xfrm>
        </p:spPr>
      </p:pic>
      <p:sp>
        <p:nvSpPr>
          <p:cNvPr id="7" name="Rounded Rectangular Callout 6"/>
          <p:cNvSpPr/>
          <p:nvPr/>
        </p:nvSpPr>
        <p:spPr>
          <a:xfrm>
            <a:off x="309094" y="837127"/>
            <a:ext cx="11567318" cy="927279"/>
          </a:xfrm>
          <a:prstGeom prst="wedgeRoundRectCallout">
            <a:avLst>
              <a:gd name="adj1" fmla="val 42741"/>
              <a:gd name="adj2" fmla="val -7997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solidFill>
                  <a:srgbClr val="B71B1C"/>
                </a:solidFill>
              </a:rPr>
              <a:t>weather-cock</a:t>
            </a:r>
            <a:r>
              <a:rPr lang="en-US" sz="2400" dirty="0"/>
              <a:t> on the church spire, though made of iron, </a:t>
            </a:r>
            <a:r>
              <a:rPr lang="en-US" sz="2400" b="1" dirty="0">
                <a:solidFill>
                  <a:srgbClr val="B71B1C"/>
                </a:solidFill>
              </a:rPr>
              <a:t>would soon be broken</a:t>
            </a:r>
            <a:r>
              <a:rPr lang="en-US" sz="2400" dirty="0"/>
              <a:t> by the storm-wind </a:t>
            </a:r>
            <a:r>
              <a:rPr lang="en-US" sz="2400" b="1" dirty="0">
                <a:solidFill>
                  <a:srgbClr val="B71B1C"/>
                </a:solidFill>
              </a:rPr>
              <a:t>if it did not understand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B71B1C"/>
                </a:solidFill>
              </a:rPr>
              <a:t>noble art of turning to every wind</a:t>
            </a:r>
            <a:r>
              <a:rPr lang="en-US" sz="2400" dirty="0"/>
              <a:t>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2359" y="2032001"/>
            <a:ext cx="11929641" cy="453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Many of us have experienced or heard of a </a:t>
            </a:r>
            <a:r>
              <a:rPr lang="en-US" dirty="0">
                <a:solidFill>
                  <a:srgbClr val="B71B1C"/>
                </a:solidFill>
              </a:rPr>
              <a:t>project with no practice to guide it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B71B1C"/>
                </a:solidFill>
              </a:rPr>
              <a:t>lack of effective practices</a:t>
            </a:r>
            <a:r>
              <a:rPr lang="en-US" dirty="0"/>
              <a:t> leads to </a:t>
            </a:r>
            <a:r>
              <a:rPr lang="en-US" dirty="0">
                <a:solidFill>
                  <a:srgbClr val="B71B1C"/>
                </a:solidFill>
              </a:rPr>
              <a:t>unpredictability</a:t>
            </a:r>
            <a:r>
              <a:rPr lang="en-US" dirty="0"/>
              <a:t>, </a:t>
            </a:r>
            <a:r>
              <a:rPr lang="en-US" dirty="0">
                <a:solidFill>
                  <a:srgbClr val="B71B1C"/>
                </a:solidFill>
              </a:rPr>
              <a:t>repeated error</a:t>
            </a:r>
            <a:r>
              <a:rPr lang="en-US" dirty="0"/>
              <a:t>, and </a:t>
            </a:r>
            <a:r>
              <a:rPr lang="en-US" dirty="0">
                <a:solidFill>
                  <a:srgbClr val="B71B1C"/>
                </a:solidFill>
              </a:rPr>
              <a:t>wasted effort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B71B1C"/>
                </a:solidFill>
              </a:rPr>
              <a:t>Customers</a:t>
            </a:r>
            <a:r>
              <a:rPr lang="en-US" dirty="0"/>
              <a:t> are </a:t>
            </a:r>
            <a:r>
              <a:rPr lang="en-US" dirty="0">
                <a:solidFill>
                  <a:srgbClr val="B71B1C"/>
                </a:solidFill>
              </a:rPr>
              <a:t>disappointed</a:t>
            </a:r>
            <a:r>
              <a:rPr lang="en-US" dirty="0"/>
              <a:t> by </a:t>
            </a:r>
            <a:r>
              <a:rPr lang="en-US" dirty="0">
                <a:solidFill>
                  <a:srgbClr val="B71B1C"/>
                </a:solidFill>
              </a:rPr>
              <a:t>slipping schedules</a:t>
            </a:r>
            <a:r>
              <a:rPr lang="en-US" dirty="0"/>
              <a:t>, </a:t>
            </a:r>
            <a:r>
              <a:rPr lang="en-US" dirty="0">
                <a:solidFill>
                  <a:srgbClr val="B71B1C"/>
                </a:solidFill>
              </a:rPr>
              <a:t>growing budgets</a:t>
            </a:r>
            <a:r>
              <a:rPr lang="en-US" dirty="0"/>
              <a:t>, and </a:t>
            </a:r>
            <a:r>
              <a:rPr lang="en-US" dirty="0">
                <a:solidFill>
                  <a:srgbClr val="B71B1C"/>
                </a:solidFill>
              </a:rPr>
              <a:t>poor quality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B71B1C"/>
                </a:solidFill>
              </a:rPr>
              <a:t>Developers</a:t>
            </a:r>
            <a:r>
              <a:rPr lang="en-US" dirty="0"/>
              <a:t> are </a:t>
            </a:r>
            <a:r>
              <a:rPr lang="en-US" dirty="0">
                <a:solidFill>
                  <a:srgbClr val="B71B1C"/>
                </a:solidFill>
              </a:rPr>
              <a:t>disheartened</a:t>
            </a:r>
            <a:r>
              <a:rPr lang="en-US" dirty="0"/>
              <a:t> by </a:t>
            </a:r>
            <a:r>
              <a:rPr lang="en-US" dirty="0">
                <a:solidFill>
                  <a:srgbClr val="B71B1C"/>
                </a:solidFill>
              </a:rPr>
              <a:t>working ever longer hours</a:t>
            </a:r>
            <a:r>
              <a:rPr lang="en-US" dirty="0"/>
              <a:t> to </a:t>
            </a:r>
            <a:r>
              <a:rPr lang="en-US" dirty="0">
                <a:solidFill>
                  <a:srgbClr val="B71B1C"/>
                </a:solidFill>
              </a:rPr>
              <a:t>produce</a:t>
            </a:r>
            <a:r>
              <a:rPr lang="en-US" dirty="0"/>
              <a:t> ever </a:t>
            </a:r>
            <a:r>
              <a:rPr lang="en-US" dirty="0">
                <a:solidFill>
                  <a:srgbClr val="B71B1C"/>
                </a:solidFill>
              </a:rPr>
              <a:t>poorer software</a:t>
            </a:r>
            <a:r>
              <a:rPr lang="en-US" dirty="0"/>
              <a:t>.</a:t>
            </a:r>
          </a:p>
          <a:p>
            <a:r>
              <a:rPr lang="en-US" dirty="0"/>
              <a:t>Once we have </a:t>
            </a:r>
            <a:r>
              <a:rPr lang="en-US" dirty="0">
                <a:solidFill>
                  <a:srgbClr val="B71B1C"/>
                </a:solidFill>
              </a:rPr>
              <a:t>experienced such a fiasco</a:t>
            </a:r>
            <a:r>
              <a:rPr lang="en-US" dirty="0"/>
              <a:t>, we become </a:t>
            </a:r>
            <a:r>
              <a:rPr lang="en-US" dirty="0">
                <a:solidFill>
                  <a:srgbClr val="B71B1C"/>
                </a:solidFill>
              </a:rPr>
              <a:t>afraid</a:t>
            </a:r>
            <a:r>
              <a:rPr lang="en-US" dirty="0"/>
              <a:t> of </a:t>
            </a:r>
            <a:r>
              <a:rPr lang="en-US" dirty="0">
                <a:solidFill>
                  <a:srgbClr val="B71B1C"/>
                </a:solidFill>
              </a:rPr>
              <a:t>repeating the experience</a:t>
            </a:r>
            <a:r>
              <a:rPr lang="en-US" dirty="0"/>
              <a:t>.</a:t>
            </a:r>
          </a:p>
          <a:p>
            <a:r>
              <a:rPr lang="en-US" dirty="0"/>
              <a:t>Our fears motivate us to </a:t>
            </a:r>
            <a:r>
              <a:rPr lang="en-US" b="1" dirty="0">
                <a:solidFill>
                  <a:srgbClr val="B71B1C"/>
                </a:solidFill>
              </a:rPr>
              <a:t>create a </a:t>
            </a:r>
            <a:r>
              <a:rPr lang="en-US" b="1" i="1" dirty="0">
                <a:solidFill>
                  <a:srgbClr val="B71B1C"/>
                </a:solidFill>
              </a:rPr>
              <a:t>process</a:t>
            </a:r>
            <a:r>
              <a:rPr lang="en-US" i="1" dirty="0"/>
              <a:t> </a:t>
            </a:r>
            <a:r>
              <a:rPr lang="en-US" dirty="0"/>
              <a:t>that </a:t>
            </a:r>
            <a:r>
              <a:rPr lang="en-US" dirty="0">
                <a:solidFill>
                  <a:srgbClr val="B71B1C"/>
                </a:solidFill>
              </a:rPr>
              <a:t>constraints</a:t>
            </a:r>
            <a:r>
              <a:rPr lang="en-US" dirty="0"/>
              <a:t> our </a:t>
            </a:r>
            <a:r>
              <a:rPr lang="en-US" dirty="0">
                <a:solidFill>
                  <a:srgbClr val="B71B1C"/>
                </a:solidFill>
              </a:rPr>
              <a:t>activities</a:t>
            </a:r>
            <a:r>
              <a:rPr lang="en-US" dirty="0"/>
              <a:t> and </a:t>
            </a:r>
            <a:r>
              <a:rPr lang="en-US" dirty="0">
                <a:solidFill>
                  <a:srgbClr val="B71B1C"/>
                </a:solidFill>
              </a:rPr>
              <a:t>demands certain outputs</a:t>
            </a:r>
            <a:r>
              <a:rPr lang="en-US" dirty="0"/>
              <a:t>. </a:t>
            </a:r>
          </a:p>
          <a:p>
            <a:r>
              <a:rPr lang="en-US" dirty="0"/>
              <a:t>We </a:t>
            </a:r>
            <a:r>
              <a:rPr lang="en-US" dirty="0">
                <a:solidFill>
                  <a:srgbClr val="B71B1C"/>
                </a:solidFill>
              </a:rPr>
              <a:t>draw these constraints</a:t>
            </a:r>
            <a:r>
              <a:rPr lang="en-US" dirty="0"/>
              <a:t> and </a:t>
            </a:r>
            <a:r>
              <a:rPr lang="en-US" dirty="0">
                <a:solidFill>
                  <a:srgbClr val="B71B1C"/>
                </a:solidFill>
              </a:rPr>
              <a:t>outputs</a:t>
            </a:r>
            <a:r>
              <a:rPr lang="en-US" dirty="0"/>
              <a:t> from </a:t>
            </a:r>
            <a:r>
              <a:rPr lang="en-US" dirty="0">
                <a:solidFill>
                  <a:srgbClr val="B71B1C"/>
                </a:solidFill>
              </a:rPr>
              <a:t>past experience</a:t>
            </a:r>
            <a:r>
              <a:rPr lang="en-US" dirty="0"/>
              <a:t>, choosing things that appeared to work well in previous projects. </a:t>
            </a:r>
          </a:p>
          <a:p>
            <a:r>
              <a:rPr lang="en-US" dirty="0"/>
              <a:t>Our hope is that they will work again and take away our fears.</a:t>
            </a:r>
          </a:p>
        </p:txBody>
      </p:sp>
    </p:spTree>
    <p:extLst>
      <p:ext uri="{BB962C8B-B14F-4D97-AF65-F5344CB8AC3E}">
        <p14:creationId xmlns:p14="http://schemas.microsoft.com/office/powerpoint/2010/main" val="33425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T-Shirt Sizes Estimation Cont.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times </a:t>
            </a:r>
            <a:r>
              <a:rPr lang="en-US" dirty="0">
                <a:solidFill>
                  <a:schemeClr val="accent6"/>
                </a:solidFill>
              </a:rPr>
              <a:t>it happens</a:t>
            </a:r>
            <a:r>
              <a:rPr lang="en-US" dirty="0"/>
              <a:t> that the </a:t>
            </a:r>
            <a:r>
              <a:rPr lang="en-US" dirty="0">
                <a:solidFill>
                  <a:schemeClr val="accent6"/>
                </a:solidFill>
              </a:rPr>
              <a:t>team members</a:t>
            </a:r>
            <a:r>
              <a:rPr lang="en-US" dirty="0"/>
              <a:t> start </a:t>
            </a:r>
            <a:r>
              <a:rPr lang="en-US" dirty="0">
                <a:solidFill>
                  <a:schemeClr val="accent6"/>
                </a:solidFill>
              </a:rPr>
              <a:t>aligning</a:t>
            </a:r>
            <a:r>
              <a:rPr lang="en-US" dirty="0"/>
              <a:t> the </a:t>
            </a:r>
            <a:r>
              <a:rPr lang="en-US" dirty="0">
                <a:solidFill>
                  <a:schemeClr val="accent6"/>
                </a:solidFill>
              </a:rPr>
              <a:t>story points</a:t>
            </a:r>
            <a:r>
              <a:rPr lang="en-US" dirty="0"/>
              <a:t> with the </a:t>
            </a:r>
            <a:r>
              <a:rPr lang="en-US" dirty="0">
                <a:solidFill>
                  <a:schemeClr val="accent6"/>
                </a:solidFill>
              </a:rPr>
              <a:t>hours of effort</a:t>
            </a:r>
            <a:r>
              <a:rPr lang="en-US" dirty="0"/>
              <a:t>, which can create </a:t>
            </a:r>
            <a:r>
              <a:rPr lang="en-US" dirty="0">
                <a:solidFill>
                  <a:schemeClr val="accent6"/>
                </a:solidFill>
              </a:rPr>
              <a:t>confusion</a:t>
            </a:r>
            <a:r>
              <a:rPr lang="en-US" dirty="0"/>
              <a:t>.</a:t>
            </a:r>
          </a:p>
          <a:p>
            <a:r>
              <a:rPr lang="en-US" dirty="0"/>
              <a:t>To avoid this, it may be </a:t>
            </a:r>
            <a:r>
              <a:rPr lang="en-US" dirty="0">
                <a:solidFill>
                  <a:schemeClr val="accent6"/>
                </a:solidFill>
              </a:rPr>
              <a:t>more effective</a:t>
            </a:r>
            <a:r>
              <a:rPr lang="en-US" dirty="0"/>
              <a:t> to </a:t>
            </a:r>
            <a:r>
              <a:rPr lang="en-US" dirty="0">
                <a:solidFill>
                  <a:schemeClr val="accent6"/>
                </a:solidFill>
              </a:rPr>
              <a:t>switch to a non-numeric estimation</a:t>
            </a:r>
            <a:r>
              <a:rPr lang="en-US" dirty="0"/>
              <a:t> technique.</a:t>
            </a:r>
          </a:p>
          <a:p>
            <a:r>
              <a:rPr lang="en-US" dirty="0"/>
              <a:t>In the </a:t>
            </a:r>
            <a:r>
              <a:rPr lang="en-US" dirty="0">
                <a:solidFill>
                  <a:schemeClr val="accent6"/>
                </a:solidFill>
              </a:rPr>
              <a:t>T-Shirt Sizing</a:t>
            </a:r>
            <a:r>
              <a:rPr lang="en-US" dirty="0"/>
              <a:t>, the </a:t>
            </a:r>
            <a:r>
              <a:rPr lang="en-US" dirty="0">
                <a:solidFill>
                  <a:schemeClr val="accent6"/>
                </a:solidFill>
              </a:rPr>
              <a:t>team is asked to estimate</a:t>
            </a:r>
            <a:r>
              <a:rPr lang="en-US" dirty="0"/>
              <a:t> the </a:t>
            </a:r>
            <a:r>
              <a:rPr lang="en-US" dirty="0">
                <a:solidFill>
                  <a:schemeClr val="accent6"/>
                </a:solidFill>
              </a:rPr>
              <a:t>story</a:t>
            </a:r>
            <a:r>
              <a:rPr lang="en-US" dirty="0"/>
              <a:t> effort in terms of </a:t>
            </a:r>
            <a:r>
              <a:rPr lang="en-US" dirty="0">
                <a:solidFill>
                  <a:schemeClr val="accent6"/>
                </a:solidFill>
              </a:rPr>
              <a:t>extra-small, small, medium, large, extra large, or double extra-large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sizes can</a:t>
            </a:r>
            <a:r>
              <a:rPr lang="en-US" dirty="0"/>
              <a:t>, if necessary, be given </a:t>
            </a:r>
            <a:r>
              <a:rPr lang="en-US" dirty="0">
                <a:solidFill>
                  <a:schemeClr val="accent6"/>
                </a:solidFill>
              </a:rPr>
              <a:t>numerical value after the estimation</a:t>
            </a:r>
            <a:r>
              <a:rPr lang="en-US" dirty="0"/>
              <a:t> is finished.</a:t>
            </a:r>
          </a:p>
          <a:p>
            <a:r>
              <a:rPr lang="en-US" dirty="0"/>
              <a:t>By removing the numeric concept, </a:t>
            </a:r>
            <a:r>
              <a:rPr lang="en-US" dirty="0">
                <a:solidFill>
                  <a:schemeClr val="accent6"/>
                </a:solidFill>
              </a:rPr>
              <a:t>team will be free to think in more abstract way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practical issue</a:t>
            </a:r>
            <a:r>
              <a:rPr lang="en-US" dirty="0"/>
              <a:t> involved with this method is Non-numerical scales are generally </a:t>
            </a:r>
            <a:r>
              <a:rPr lang="en-US" dirty="0">
                <a:solidFill>
                  <a:schemeClr val="accent6"/>
                </a:solidFill>
              </a:rPr>
              <a:t>less granular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T-Shirt Sizes</a:t>
            </a:r>
            <a:r>
              <a:rPr lang="en-US" dirty="0"/>
              <a:t> method of </a:t>
            </a:r>
            <a:r>
              <a:rPr lang="en-US" dirty="0">
                <a:solidFill>
                  <a:schemeClr val="accent6"/>
                </a:solidFill>
              </a:rPr>
              <a:t>estimates</a:t>
            </a:r>
            <a:r>
              <a:rPr lang="en-US" dirty="0"/>
              <a:t> will be </a:t>
            </a:r>
            <a:r>
              <a:rPr lang="en-US" dirty="0">
                <a:solidFill>
                  <a:schemeClr val="accent6"/>
                </a:solidFill>
              </a:rPr>
              <a:t>good for the teams</a:t>
            </a:r>
            <a:r>
              <a:rPr lang="en-US" dirty="0"/>
              <a:t> just </a:t>
            </a:r>
            <a:r>
              <a:rPr lang="en-US" dirty="0">
                <a:solidFill>
                  <a:schemeClr val="accent6"/>
                </a:solidFill>
              </a:rPr>
              <a:t>starting</a:t>
            </a:r>
            <a:r>
              <a:rPr lang="en-US" dirty="0"/>
              <a:t> with </a:t>
            </a:r>
            <a:r>
              <a:rPr lang="en-US" dirty="0">
                <a:solidFill>
                  <a:schemeClr val="accent6"/>
                </a:solidFill>
              </a:rPr>
              <a:t>Agile projects</a:t>
            </a:r>
            <a:r>
              <a:rPr lang="en-US" dirty="0"/>
              <a:t>.</a:t>
            </a:r>
          </a:p>
          <a:p>
            <a:r>
              <a:rPr lang="en-US" dirty="0"/>
              <a:t>Eventually it’s a good idea to move toward numeric method of estimation.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08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T-Shirt Sizes Estimation Cont.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Steps of T-Shirt Sizing Estimation</a:t>
            </a:r>
          </a:p>
          <a:p>
            <a:r>
              <a:rPr lang="en-US" dirty="0"/>
              <a:t>Make S, M, L, XL Cards</a:t>
            </a:r>
          </a:p>
          <a:p>
            <a:r>
              <a:rPr lang="en-US" dirty="0"/>
              <a:t>Product Owner will explain the story to be estimated and the development team will ask questions if they have any issues or </a:t>
            </a:r>
            <a:r>
              <a:rPr lang="en-US" dirty="0" err="1"/>
              <a:t>unclarity</a:t>
            </a:r>
            <a:r>
              <a:rPr lang="en-US" dirty="0"/>
              <a:t>.</a:t>
            </a:r>
          </a:p>
          <a:p>
            <a:r>
              <a:rPr lang="en-US" dirty="0"/>
              <a:t>Each developer gives each story a t-shirt size.</a:t>
            </a:r>
          </a:p>
          <a:p>
            <a:r>
              <a:rPr lang="en-US" dirty="0"/>
              <a:t>All in Development team will raise their cards simultaneously.</a:t>
            </a:r>
          </a:p>
          <a:p>
            <a:r>
              <a:rPr lang="en-US" dirty="0"/>
              <a:t>The development team will discuss the differences.</a:t>
            </a:r>
          </a:p>
          <a:p>
            <a:r>
              <a:rPr lang="en-US" dirty="0"/>
              <a:t>The product owner explains the story further or clarifies misunderstanding if any.</a:t>
            </a:r>
          </a:p>
          <a:p>
            <a:r>
              <a:rPr lang="en-US" dirty="0"/>
              <a:t>The team will Go back to Step 3-Step5 until all are agree with one size.</a:t>
            </a:r>
          </a:p>
          <a:p>
            <a:r>
              <a:rPr lang="en-US" dirty="0"/>
              <a:t>Complete or place the stories in size buckets.</a:t>
            </a:r>
          </a:p>
          <a:p>
            <a:r>
              <a:rPr lang="en-US" dirty="0"/>
              <a:t>Estimate the time to complete all stories in S, M, L, XL buckets.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93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T-Shirt Sizes Estimation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Benefits of </a:t>
            </a:r>
            <a:r>
              <a:rPr lang="en-IN" b="1" dirty="0"/>
              <a:t>T-Shirt Sizing Estimation</a:t>
            </a:r>
            <a:endParaRPr lang="en-US" b="1" dirty="0"/>
          </a:p>
          <a:p>
            <a:r>
              <a:rPr lang="en-US" dirty="0"/>
              <a:t>This is a </a:t>
            </a:r>
            <a:r>
              <a:rPr lang="en-US" dirty="0">
                <a:solidFill>
                  <a:schemeClr val="accent6"/>
                </a:solidFill>
              </a:rPr>
              <a:t>very informal strategy</a:t>
            </a:r>
            <a:r>
              <a:rPr lang="en-US" dirty="0"/>
              <a:t> and can be </a:t>
            </a:r>
            <a:r>
              <a:rPr lang="en-US" dirty="0">
                <a:solidFill>
                  <a:schemeClr val="accent6"/>
                </a:solidFill>
              </a:rPr>
              <a:t>utilized quickly</a:t>
            </a:r>
            <a:r>
              <a:rPr lang="en-US" dirty="0"/>
              <a:t> with a </a:t>
            </a:r>
            <a:r>
              <a:rPr lang="en-US" dirty="0">
                <a:solidFill>
                  <a:schemeClr val="accent6"/>
                </a:solidFill>
              </a:rPr>
              <a:t>large number of items</a:t>
            </a:r>
            <a:r>
              <a:rPr lang="en-US" dirty="0"/>
              <a:t>.</a:t>
            </a:r>
          </a:p>
          <a:p>
            <a:r>
              <a:rPr lang="en-US" dirty="0"/>
              <a:t>It is a popular agile </a:t>
            </a:r>
            <a:r>
              <a:rPr lang="en-US" dirty="0">
                <a:solidFill>
                  <a:schemeClr val="accent6"/>
                </a:solidFill>
              </a:rPr>
              <a:t>relative estimation technique</a:t>
            </a:r>
            <a:r>
              <a:rPr lang="en-US" dirty="0"/>
              <a:t>.</a:t>
            </a:r>
          </a:p>
          <a:p>
            <a:r>
              <a:rPr lang="en-US" dirty="0"/>
              <a:t>Forcing the estimate into one of a fixed set of sizes allows the </a:t>
            </a:r>
            <a:r>
              <a:rPr lang="en-US" dirty="0">
                <a:solidFill>
                  <a:schemeClr val="accent6"/>
                </a:solidFill>
              </a:rPr>
              <a:t>process to go quickly</a:t>
            </a:r>
          </a:p>
          <a:p>
            <a:r>
              <a:rPr lang="en-US" dirty="0"/>
              <a:t>It is a good way to Introduce terms to relative estimating.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chemeClr val="accent6"/>
                </a:solidFill>
              </a:rPr>
              <a:t>very effective </a:t>
            </a:r>
            <a:r>
              <a:rPr lang="en-US" dirty="0"/>
              <a:t>for equality estimating</a:t>
            </a:r>
          </a:p>
          <a:p>
            <a:r>
              <a:rPr lang="en-US" dirty="0"/>
              <a:t>T-shirt sizes can be a </a:t>
            </a:r>
            <a:r>
              <a:rPr lang="en-US" dirty="0">
                <a:solidFill>
                  <a:schemeClr val="accent6"/>
                </a:solidFill>
              </a:rPr>
              <a:t>great way to becoming familiar with relative estimating</a:t>
            </a:r>
            <a:r>
              <a:rPr lang="en-US" dirty="0"/>
              <a:t>. </a:t>
            </a:r>
          </a:p>
          <a:p>
            <a:r>
              <a:rPr lang="en-US" dirty="0"/>
              <a:t>But However, insignificantly put some fundamental numbers on them (e.g., Medium=5) and after that steadily shift to using the numbers directly.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98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Roles and 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49385"/>
            <a:ext cx="9764660" cy="115712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roles in Scrum</a:t>
            </a:r>
            <a:r>
              <a:rPr lang="en-US" dirty="0"/>
              <a:t> are quite </a:t>
            </a:r>
            <a:r>
              <a:rPr lang="en-US" dirty="0">
                <a:solidFill>
                  <a:schemeClr val="accent6"/>
                </a:solidFill>
              </a:rPr>
              <a:t>different from the traditional software methods</a:t>
            </a:r>
            <a:r>
              <a:rPr lang="en-US" dirty="0"/>
              <a:t>. Clearly defined roles and expectations help individuals perform their tasks efficiently. In Scrum, there are </a:t>
            </a:r>
            <a:r>
              <a:rPr lang="en-US" b="1" dirty="0"/>
              <a:t>three roles</a:t>
            </a:r>
            <a:r>
              <a:rPr lang="en-US" dirty="0"/>
              <a:t>: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201269" y="2209630"/>
            <a:ext cx="2345635" cy="4224876"/>
            <a:chOff x="640183" y="2162257"/>
            <a:chExt cx="2345635" cy="4224876"/>
          </a:xfrm>
        </p:grpSpPr>
        <p:sp>
          <p:nvSpPr>
            <p:cNvPr id="6" name="Rectangle 5"/>
            <p:cNvSpPr/>
            <p:nvPr/>
          </p:nvSpPr>
          <p:spPr>
            <a:xfrm>
              <a:off x="640183" y="3992878"/>
              <a:ext cx="2345635" cy="2394255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The product owner </a:t>
              </a:r>
              <a:r>
                <a:rPr lang="en-US" sz="2400" dirty="0">
                  <a:solidFill>
                    <a:schemeClr val="accent6"/>
                  </a:solidFill>
                </a:rPr>
                <a:t>maximizes the value the product</a:t>
              </a:r>
              <a:r>
                <a:rPr lang="en-US" sz="2400" dirty="0"/>
                <a:t> creates.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154932" y="2162257"/>
              <a:ext cx="1316135" cy="1316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183" y="3530131"/>
              <a:ext cx="2345635" cy="461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IN" sz="2400" b="1" dirty="0"/>
                <a:t>Product owner 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045" y="2397210"/>
              <a:ext cx="835153" cy="835153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5740326" y="2219790"/>
            <a:ext cx="2865017" cy="4222542"/>
            <a:chOff x="3301544" y="2168990"/>
            <a:chExt cx="2865017" cy="4222542"/>
          </a:xfrm>
        </p:grpSpPr>
        <p:sp>
          <p:nvSpPr>
            <p:cNvPr id="23" name="Rectangle 22"/>
            <p:cNvSpPr/>
            <p:nvPr/>
          </p:nvSpPr>
          <p:spPr>
            <a:xfrm>
              <a:off x="3301544" y="3992879"/>
              <a:ext cx="2865017" cy="2398653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The scrum master </a:t>
              </a:r>
              <a:r>
                <a:rPr lang="en-US" sz="2400" dirty="0">
                  <a:solidFill>
                    <a:schemeClr val="accent6"/>
                  </a:solidFill>
                </a:rPr>
                <a:t>offers process and method coaching</a:t>
              </a:r>
              <a:r>
                <a:rPr lang="en-US" sz="2400" dirty="0"/>
                <a:t> to the product owner, developers, and stakeholders.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4121654" y="2168990"/>
              <a:ext cx="1316135" cy="1316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01544" y="3530131"/>
              <a:ext cx="2865017" cy="461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IN" sz="2400" b="1" dirty="0"/>
                <a:t>Scrum Master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304" y="2357745"/>
              <a:ext cx="914095" cy="91409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798766" y="2219790"/>
            <a:ext cx="2865018" cy="4222264"/>
            <a:chOff x="6482286" y="2168990"/>
            <a:chExt cx="2865018" cy="4222264"/>
          </a:xfrm>
        </p:grpSpPr>
        <p:sp>
          <p:nvSpPr>
            <p:cNvPr id="28" name="Rectangle 27"/>
            <p:cNvSpPr/>
            <p:nvPr/>
          </p:nvSpPr>
          <p:spPr>
            <a:xfrm>
              <a:off x="6482287" y="3992880"/>
              <a:ext cx="2865017" cy="2398374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The development team </a:t>
              </a:r>
              <a:r>
                <a:rPr lang="en-US" sz="2400" dirty="0">
                  <a:solidFill>
                    <a:schemeClr val="accent6"/>
                  </a:solidFill>
                </a:rPr>
                <a:t>creates products</a:t>
              </a:r>
              <a:r>
                <a:rPr lang="en-US" sz="2400" dirty="0"/>
                <a:t> that offer a great user experience and have the right quality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7240774" y="2168990"/>
              <a:ext cx="1316135" cy="1316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482286" y="3530130"/>
              <a:ext cx="2865017" cy="461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IN" sz="2400" b="1" dirty="0"/>
                <a:t>Development Team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234" y="2403943"/>
              <a:ext cx="797852" cy="797852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5" y="4039169"/>
            <a:ext cx="1950415" cy="19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Product owner  - Scrum Roles and Responsibilities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product owner</a:t>
            </a:r>
            <a:r>
              <a:rPr lang="en-US" dirty="0"/>
              <a:t> makes sure the </a:t>
            </a:r>
            <a:r>
              <a:rPr lang="en-US" dirty="0">
                <a:solidFill>
                  <a:srgbClr val="C00000"/>
                </a:solidFill>
              </a:rPr>
              <a:t>Scrum team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aligned with the goals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overall product</a:t>
            </a:r>
            <a:r>
              <a:rPr lang="en-US" dirty="0"/>
              <a:t> that the team is developing. </a:t>
            </a:r>
          </a:p>
          <a:p>
            <a:r>
              <a:rPr lang="en-US" dirty="0"/>
              <a:t>He </a:t>
            </a:r>
            <a:r>
              <a:rPr lang="en-US" dirty="0">
                <a:solidFill>
                  <a:srgbClr val="C00000"/>
                </a:solidFill>
              </a:rPr>
              <a:t>understands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business needs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product</a:t>
            </a:r>
            <a:r>
              <a:rPr lang="en-US" dirty="0"/>
              <a:t>, like customer expectations, and market trends. </a:t>
            </a:r>
          </a:p>
          <a:p>
            <a:r>
              <a:rPr lang="en-US" dirty="0"/>
              <a:t>Because he has to understand how the Scrum team fits into bigger picture goals, product owners </a:t>
            </a:r>
            <a:r>
              <a:rPr lang="en-US" dirty="0">
                <a:solidFill>
                  <a:srgbClr val="C00000"/>
                </a:solidFill>
              </a:rPr>
              <a:t>usually stay in touch with product managers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other stakeholders outside the team</a:t>
            </a:r>
            <a:r>
              <a:rPr lang="en-US" dirty="0"/>
              <a:t>. </a:t>
            </a:r>
          </a:p>
          <a:p>
            <a:r>
              <a:rPr lang="en-US" dirty="0"/>
              <a:t>Responsibilities of Product Owner: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Manage the product backlog</a:t>
            </a:r>
            <a:r>
              <a:rPr lang="en-US" dirty="0"/>
              <a:t> by ordering work by priority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Set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product vision</a:t>
            </a:r>
            <a:r>
              <a:rPr lang="en-US" dirty="0"/>
              <a:t> for the team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Communicate with external stakeholders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translate their needs</a:t>
            </a:r>
            <a:r>
              <a:rPr lang="en-US" dirty="0"/>
              <a:t> to the team</a:t>
            </a:r>
          </a:p>
          <a:p>
            <a:pPr lvl="1"/>
            <a:r>
              <a:rPr lang="en-US" dirty="0"/>
              <a:t>Make sure the team is focused on hitting product needs through </a:t>
            </a:r>
            <a:r>
              <a:rPr lang="en-US" dirty="0">
                <a:solidFill>
                  <a:srgbClr val="C00000"/>
                </a:solidFill>
              </a:rPr>
              <a:t>communication and evaluating progress</a:t>
            </a:r>
          </a:p>
          <a:p>
            <a:pPr lvl="1"/>
            <a:r>
              <a:rPr lang="en-US" dirty="0"/>
              <a:t>He </a:t>
            </a:r>
            <a:r>
              <a:rPr lang="en-US" dirty="0">
                <a:solidFill>
                  <a:srgbClr val="C00000"/>
                </a:solidFill>
              </a:rPr>
              <a:t>provides clarification</a:t>
            </a:r>
            <a:r>
              <a:rPr lang="en-US" dirty="0"/>
              <a:t> on the </a:t>
            </a:r>
            <a:r>
              <a:rPr lang="en-US" dirty="0">
                <a:solidFill>
                  <a:srgbClr val="C00000"/>
                </a:solidFill>
              </a:rPr>
              <a:t>user story </a:t>
            </a:r>
            <a:r>
              <a:rPr lang="en-US" dirty="0"/>
              <a:t>to the development team whenever needed</a:t>
            </a:r>
          </a:p>
          <a:p>
            <a:pPr lvl="1"/>
            <a:r>
              <a:rPr lang="en-US" dirty="0"/>
              <a:t>He</a:t>
            </a:r>
            <a:r>
              <a:rPr lang="en-US" dirty="0">
                <a:solidFill>
                  <a:srgbClr val="C00000"/>
                </a:solidFill>
              </a:rPr>
              <a:t> releases burn-down charts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620" y="0"/>
            <a:ext cx="711201" cy="7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Master - Scrum Roles and Responsibilities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is a </a:t>
            </a:r>
            <a:r>
              <a:rPr lang="en-US" dirty="0">
                <a:solidFill>
                  <a:srgbClr val="C00000"/>
                </a:solidFill>
              </a:rPr>
              <a:t>facilitator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Scrum process</a:t>
            </a:r>
          </a:p>
          <a:p>
            <a:r>
              <a:rPr lang="en-US" dirty="0"/>
              <a:t>He </a:t>
            </a:r>
            <a:r>
              <a:rPr lang="en-US" dirty="0">
                <a:solidFill>
                  <a:srgbClr val="C00000"/>
                </a:solidFill>
              </a:rPr>
              <a:t>makes sure</a:t>
            </a:r>
            <a:r>
              <a:rPr lang="en-US" dirty="0"/>
              <a:t> that a </a:t>
            </a:r>
            <a:r>
              <a:rPr lang="en-US" dirty="0">
                <a:solidFill>
                  <a:srgbClr val="C00000"/>
                </a:solidFill>
              </a:rPr>
              <a:t>Scrum team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operating</a:t>
            </a:r>
            <a:r>
              <a:rPr lang="en-US" dirty="0"/>
              <a:t> as </a:t>
            </a:r>
            <a:r>
              <a:rPr lang="en-US" dirty="0">
                <a:solidFill>
                  <a:srgbClr val="C00000"/>
                </a:solidFill>
              </a:rPr>
              <a:t>effectively</a:t>
            </a:r>
            <a:r>
              <a:rPr lang="en-US" dirty="0"/>
              <a:t> as possible with Scrum values.</a:t>
            </a:r>
          </a:p>
          <a:p>
            <a:r>
              <a:rPr lang="en-US" dirty="0"/>
              <a:t>He </a:t>
            </a:r>
            <a:r>
              <a:rPr lang="en-US" dirty="0">
                <a:solidFill>
                  <a:srgbClr val="C00000"/>
                </a:solidFill>
              </a:rPr>
              <a:t>keeps the team on track</a:t>
            </a:r>
            <a:r>
              <a:rPr lang="en-US" dirty="0"/>
              <a:t>, plan and lead meetings, and work out any obstacles the team might face.</a:t>
            </a:r>
          </a:p>
          <a:p>
            <a:r>
              <a:rPr lang="en-US" dirty="0"/>
              <a:t>He helps to </a:t>
            </a:r>
            <a:r>
              <a:rPr lang="en-US" dirty="0">
                <a:solidFill>
                  <a:srgbClr val="C00000"/>
                </a:solidFill>
              </a:rPr>
              <a:t>incorporate Scrum</a:t>
            </a:r>
            <a:r>
              <a:rPr lang="en-US" dirty="0"/>
              <a:t> concepts </a:t>
            </a:r>
            <a:r>
              <a:rPr lang="en-US" dirty="0">
                <a:solidFill>
                  <a:srgbClr val="C00000"/>
                </a:solidFill>
              </a:rPr>
              <a:t>into the organization</a:t>
            </a:r>
            <a:r>
              <a:rPr lang="en-US" dirty="0"/>
              <a:t>. </a:t>
            </a:r>
          </a:p>
          <a:p>
            <a:r>
              <a:rPr lang="en-US" dirty="0"/>
              <a:t>He is a </a:t>
            </a:r>
            <a:r>
              <a:rPr lang="en-US" dirty="0">
                <a:solidFill>
                  <a:srgbClr val="C00000"/>
                </a:solidFill>
              </a:rPr>
              <a:t>leader and a behind-the-scenes</a:t>
            </a:r>
            <a:r>
              <a:rPr lang="en-US" dirty="0"/>
              <a:t> supporter, he is also known as the “servant leader” of the Scrum team.</a:t>
            </a:r>
          </a:p>
          <a:p>
            <a:r>
              <a:rPr lang="en-US" dirty="0"/>
              <a:t>Has </a:t>
            </a:r>
            <a:r>
              <a:rPr lang="en-US" dirty="0">
                <a:solidFill>
                  <a:srgbClr val="C00000"/>
                </a:solidFill>
              </a:rPr>
              <a:t>no management authority</a:t>
            </a:r>
            <a:r>
              <a:rPr lang="en-US" dirty="0"/>
              <a:t> for the team (for example, he or she </a:t>
            </a:r>
            <a:r>
              <a:rPr lang="en-US" dirty="0">
                <a:solidFill>
                  <a:srgbClr val="C00000"/>
                </a:solidFill>
              </a:rPr>
              <a:t>cannot command the team</a:t>
            </a:r>
            <a:r>
              <a:rPr lang="en-US" dirty="0"/>
              <a:t> to do a specific task).</a:t>
            </a:r>
          </a:p>
          <a:p>
            <a:r>
              <a:rPr lang="en-US" dirty="0"/>
              <a:t>Only </a:t>
            </a:r>
            <a:r>
              <a:rPr lang="en-US" dirty="0">
                <a:solidFill>
                  <a:srgbClr val="C00000"/>
                </a:solidFill>
              </a:rPr>
              <a:t>person</a:t>
            </a:r>
            <a:r>
              <a:rPr lang="en-US" dirty="0"/>
              <a:t> who can take the </a:t>
            </a:r>
            <a:r>
              <a:rPr lang="en-US" dirty="0">
                <a:solidFill>
                  <a:srgbClr val="C00000"/>
                </a:solidFill>
              </a:rPr>
              <a:t>escalations or request</a:t>
            </a:r>
            <a:r>
              <a:rPr lang="en-US" dirty="0"/>
              <a:t> to the</a:t>
            </a:r>
            <a:r>
              <a:rPr lang="en-US" dirty="0">
                <a:solidFill>
                  <a:srgbClr val="C00000"/>
                </a:solidFill>
              </a:rPr>
              <a:t> top management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85" y="-16256"/>
            <a:ext cx="771856" cy="7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9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Master - Scrum Roles and Responsibilities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Responsibilities of the Scrum Master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Shields the team</a:t>
            </a:r>
            <a:r>
              <a:rPr lang="en-US" dirty="0"/>
              <a:t> from </a:t>
            </a:r>
            <a:r>
              <a:rPr lang="en-US" dirty="0">
                <a:solidFill>
                  <a:srgbClr val="C00000"/>
                </a:solidFill>
              </a:rPr>
              <a:t>external interferences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distractions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Creates</a:t>
            </a:r>
            <a:r>
              <a:rPr lang="en-US" dirty="0"/>
              <a:t> a p</a:t>
            </a:r>
            <a:r>
              <a:rPr lang="en-US" dirty="0">
                <a:solidFill>
                  <a:srgbClr val="C00000"/>
                </a:solidFill>
              </a:rPr>
              <a:t>ositive environment</a:t>
            </a:r>
            <a:r>
              <a:rPr lang="en-US" dirty="0"/>
              <a:t> for the team to be self-organizing.</a:t>
            </a:r>
            <a:endParaRPr lang="en-IN" dirty="0"/>
          </a:p>
          <a:p>
            <a:pPr lvl="1"/>
            <a:r>
              <a:rPr lang="en-US" dirty="0"/>
              <a:t>Facilitate </a:t>
            </a:r>
            <a:r>
              <a:rPr lang="en-US" dirty="0">
                <a:solidFill>
                  <a:srgbClr val="C00000"/>
                </a:solidFill>
              </a:rPr>
              <a:t>daily Scrum meetings</a:t>
            </a:r>
            <a:r>
              <a:rPr lang="en-US" dirty="0"/>
              <a:t> (also called “daily standups”)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Lead sprint planning</a:t>
            </a:r>
            <a:r>
              <a:rPr lang="en-US" dirty="0"/>
              <a:t> meetings</a:t>
            </a:r>
          </a:p>
          <a:p>
            <a:pPr lvl="1"/>
            <a:r>
              <a:rPr lang="en-US" dirty="0"/>
              <a:t>Conduct </a:t>
            </a:r>
            <a:r>
              <a:rPr lang="en-US" dirty="0">
                <a:solidFill>
                  <a:srgbClr val="C00000"/>
                </a:solidFill>
              </a:rPr>
              <a:t>“retrospective” reviews</a:t>
            </a:r>
            <a:r>
              <a:rPr lang="en-US" dirty="0"/>
              <a:t> to see what went well and what can be improved for the following sprint</a:t>
            </a:r>
          </a:p>
          <a:p>
            <a:pPr lvl="1"/>
            <a:r>
              <a:rPr lang="en-US" dirty="0"/>
              <a:t>Manage obstacles that arise for the team by communicating with stakeholders outside of the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85" y="-16256"/>
            <a:ext cx="771856" cy="7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Development Team - Scrum Roles and Responsibilities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team is a </a:t>
            </a:r>
            <a:r>
              <a:rPr lang="en-US" dirty="0">
                <a:solidFill>
                  <a:srgbClr val="C00000"/>
                </a:solidFill>
              </a:rPr>
              <a:t>self-organizing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cross-functional team</a:t>
            </a:r>
            <a:r>
              <a:rPr lang="en-US" dirty="0"/>
              <a:t> (consists of the members with </a:t>
            </a:r>
            <a:r>
              <a:rPr lang="en-US" dirty="0">
                <a:solidFill>
                  <a:srgbClr val="C00000"/>
                </a:solidFill>
              </a:rPr>
              <a:t>testing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development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business analyst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domain expertise</a:t>
            </a:r>
            <a:r>
              <a:rPr lang="en-US" dirty="0"/>
              <a:t>, etc., skills).</a:t>
            </a:r>
          </a:p>
          <a:p>
            <a:r>
              <a:rPr lang="en-US" dirty="0"/>
              <a:t>The team </a:t>
            </a:r>
            <a:r>
              <a:rPr lang="en-US" dirty="0">
                <a:solidFill>
                  <a:srgbClr val="C00000"/>
                </a:solidFill>
              </a:rPr>
              <a:t>should self-manage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tasks</a:t>
            </a:r>
            <a:r>
              <a:rPr lang="en-US" dirty="0"/>
              <a:t> among the team.</a:t>
            </a:r>
          </a:p>
          <a:p>
            <a:r>
              <a:rPr lang="en-US" dirty="0"/>
              <a:t>The team should </a:t>
            </a:r>
            <a:r>
              <a:rPr lang="en-US" dirty="0">
                <a:solidFill>
                  <a:srgbClr val="C00000"/>
                </a:solidFill>
              </a:rPr>
              <a:t>resolve people management issues</a:t>
            </a:r>
            <a:r>
              <a:rPr lang="en-US" dirty="0"/>
              <a:t> if any among the team and should only take it to Scrum Master if it has gone out of the team’s control.</a:t>
            </a:r>
          </a:p>
          <a:p>
            <a:r>
              <a:rPr lang="en-US" dirty="0"/>
              <a:t>The team members usually </a:t>
            </a:r>
            <a:r>
              <a:rPr lang="en-US" dirty="0">
                <a:solidFill>
                  <a:srgbClr val="C00000"/>
                </a:solidFill>
              </a:rPr>
              <a:t>collaborate to map out goals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plans for achieving them</a:t>
            </a:r>
            <a:r>
              <a:rPr lang="en-US" dirty="0"/>
              <a:t> without waiting for orders</a:t>
            </a:r>
          </a:p>
          <a:p>
            <a:r>
              <a:rPr lang="en-US" dirty="0"/>
              <a:t>The team </a:t>
            </a:r>
            <a:r>
              <a:rPr lang="en-US" dirty="0">
                <a:solidFill>
                  <a:srgbClr val="C00000"/>
                </a:solidFill>
              </a:rPr>
              <a:t>work with product owner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reprioritizing</a:t>
            </a:r>
            <a:r>
              <a:rPr lang="en-US" dirty="0"/>
              <a:t> the product backlog items.</a:t>
            </a:r>
          </a:p>
          <a:p>
            <a:r>
              <a:rPr lang="en-US" dirty="0"/>
              <a:t>The team </a:t>
            </a:r>
            <a:r>
              <a:rPr lang="en-US" dirty="0">
                <a:solidFill>
                  <a:srgbClr val="C00000"/>
                </a:solidFill>
              </a:rPr>
              <a:t>consists of 7+/- 2</a:t>
            </a:r>
            <a:r>
              <a:rPr lang="en-US" dirty="0"/>
              <a:t> members.</a:t>
            </a:r>
          </a:p>
          <a:p>
            <a:r>
              <a:rPr lang="en-US" dirty="0"/>
              <a:t>The team is </a:t>
            </a:r>
            <a:r>
              <a:rPr lang="en-US" dirty="0">
                <a:solidFill>
                  <a:srgbClr val="C00000"/>
                </a:solidFill>
              </a:rPr>
              <a:t>responsible to complete the committed task</a:t>
            </a:r>
            <a:r>
              <a:rPr lang="en-US" dirty="0"/>
              <a:t> for the sprint.</a:t>
            </a:r>
          </a:p>
          <a:p>
            <a:r>
              <a:rPr lang="en-US" dirty="0"/>
              <a:t>Responsibilities of Scrum Development Team:</a:t>
            </a:r>
          </a:p>
          <a:p>
            <a:pPr lvl="1"/>
            <a:r>
              <a:rPr lang="en-US" dirty="0"/>
              <a:t>Help in </a:t>
            </a:r>
            <a:r>
              <a:rPr lang="en-US" dirty="0">
                <a:solidFill>
                  <a:srgbClr val="C00000"/>
                </a:solidFill>
              </a:rPr>
              <a:t>sprint planning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goal setting</a:t>
            </a:r>
          </a:p>
          <a:p>
            <a:pPr lvl="1"/>
            <a:r>
              <a:rPr lang="en-US" dirty="0"/>
              <a:t>Lend</a:t>
            </a:r>
            <a:r>
              <a:rPr lang="en-US" dirty="0">
                <a:solidFill>
                  <a:srgbClr val="C00000"/>
                </a:solidFill>
              </a:rPr>
              <a:t> expertise to program, design, or improve products</a:t>
            </a:r>
          </a:p>
          <a:p>
            <a:pPr lvl="1"/>
            <a:r>
              <a:rPr lang="en-US" dirty="0"/>
              <a:t>Test </a:t>
            </a:r>
            <a:r>
              <a:rPr lang="en-US" dirty="0">
                <a:solidFill>
                  <a:srgbClr val="C00000"/>
                </a:solidFill>
              </a:rPr>
              <a:t>products and prototypes</a:t>
            </a:r>
            <a:r>
              <a:rPr lang="en-US" dirty="0"/>
              <a:t>, plus other forms of quality assurance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846" y="1"/>
            <a:ext cx="715975" cy="7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2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scrum Phases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295345" y="832303"/>
            <a:ext cx="3452410" cy="4004041"/>
            <a:chOff x="205192" y="832303"/>
            <a:chExt cx="3452410" cy="4004041"/>
          </a:xfrm>
        </p:grpSpPr>
        <p:sp>
          <p:nvSpPr>
            <p:cNvPr id="8" name="Rectangle 7"/>
            <p:cNvSpPr/>
            <p:nvPr/>
          </p:nvSpPr>
          <p:spPr>
            <a:xfrm>
              <a:off x="614148" y="832303"/>
              <a:ext cx="3043453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b="1" dirty="0">
                  <a:solidFill>
                    <a:schemeClr val="tx1"/>
                  </a:solidFill>
                </a:rPr>
                <a:t>Initiate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05194" y="1310374"/>
              <a:ext cx="3452407" cy="415498"/>
              <a:chOff x="205194" y="1407448"/>
              <a:chExt cx="3452407" cy="415498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14150" y="1407448"/>
                <a:ext cx="3043451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Create Project Vision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05194" y="1407448"/>
                <a:ext cx="408955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05194" y="1801332"/>
              <a:ext cx="3452407" cy="738664"/>
              <a:chOff x="205194" y="1974800"/>
              <a:chExt cx="3452407" cy="73866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14151" y="1974800"/>
                <a:ext cx="3043450" cy="73866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Identify Scrum Master and Stakeholder(s)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05194" y="1974800"/>
                <a:ext cx="408955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2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05193" y="2615456"/>
              <a:ext cx="3452409" cy="415498"/>
              <a:chOff x="205193" y="2837311"/>
              <a:chExt cx="3452409" cy="41549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14150" y="2837311"/>
                <a:ext cx="3043452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Form Scrum Team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05193" y="2837311"/>
                <a:ext cx="408955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3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05193" y="3106414"/>
              <a:ext cx="3452409" cy="415498"/>
              <a:chOff x="205193" y="3412456"/>
              <a:chExt cx="3452409" cy="415498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14150" y="3412456"/>
                <a:ext cx="3043452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Develop Epic(s)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05193" y="3412456"/>
                <a:ext cx="408955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4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05193" y="3597372"/>
              <a:ext cx="3452409" cy="738664"/>
              <a:chOff x="205193" y="3949056"/>
              <a:chExt cx="3452409" cy="73866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14150" y="3949056"/>
                <a:ext cx="3043452" cy="73866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Create Prioritized Product Backlog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5193" y="3949056"/>
                <a:ext cx="408955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5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05193" y="4420846"/>
              <a:ext cx="3452409" cy="415498"/>
              <a:chOff x="205193" y="4818174"/>
              <a:chExt cx="3452409" cy="41549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14150" y="4818174"/>
                <a:ext cx="3043452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Conduct Release Planning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05193" y="4818174"/>
                <a:ext cx="408955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6</a:t>
                </a: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205192" y="832303"/>
              <a:ext cx="408956" cy="41549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100" b="1" dirty="0"/>
                <a:t>1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193328" y="832303"/>
            <a:ext cx="3550693" cy="3180567"/>
            <a:chOff x="4064538" y="832303"/>
            <a:chExt cx="3550693" cy="3180567"/>
          </a:xfrm>
        </p:grpSpPr>
        <p:sp>
          <p:nvSpPr>
            <p:cNvPr id="32" name="Rectangle 31"/>
            <p:cNvSpPr/>
            <p:nvPr/>
          </p:nvSpPr>
          <p:spPr>
            <a:xfrm>
              <a:off x="4571777" y="832303"/>
              <a:ext cx="3043453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b="1" dirty="0">
                  <a:solidFill>
                    <a:schemeClr val="tx1"/>
                  </a:solidFill>
                </a:rPr>
                <a:t>Plan and Estimate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064539" y="1310374"/>
              <a:ext cx="3550691" cy="415498"/>
              <a:chOff x="3794080" y="1339208"/>
              <a:chExt cx="3550691" cy="41549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301320" y="1339208"/>
                <a:ext cx="3043451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Create User Stories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794080" y="1339208"/>
                <a:ext cx="507240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7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064539" y="1806790"/>
              <a:ext cx="3550691" cy="738664"/>
              <a:chOff x="3794080" y="1890216"/>
              <a:chExt cx="3550691" cy="738664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4301321" y="1890216"/>
                <a:ext cx="3043450" cy="73866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Approve, Estimate, and Commit User Stories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94080" y="1890216"/>
                <a:ext cx="507240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8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064538" y="2615456"/>
              <a:ext cx="3550693" cy="415498"/>
              <a:chOff x="3794079" y="2764390"/>
              <a:chExt cx="3550693" cy="41549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4301320" y="2764390"/>
                <a:ext cx="3043452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Create Tasks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94079" y="2764390"/>
                <a:ext cx="507239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9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064538" y="3106414"/>
              <a:ext cx="3550693" cy="415498"/>
              <a:chOff x="3794079" y="3315398"/>
              <a:chExt cx="3550693" cy="41549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301320" y="3315398"/>
                <a:ext cx="3043452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Estimate Tasks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94079" y="3315398"/>
                <a:ext cx="507240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10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064538" y="3597372"/>
              <a:ext cx="3550693" cy="415498"/>
              <a:chOff x="3794079" y="3866406"/>
              <a:chExt cx="3550693" cy="41549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4301320" y="3866406"/>
                <a:ext cx="3043452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Create Sprint Backlog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794079" y="3866406"/>
                <a:ext cx="507239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11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4064539" y="832303"/>
              <a:ext cx="507238" cy="41549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100" b="1" dirty="0"/>
                <a:t>2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193328" y="4279853"/>
            <a:ext cx="3550693" cy="2180963"/>
            <a:chOff x="8060807" y="839508"/>
            <a:chExt cx="3550693" cy="2180963"/>
          </a:xfrm>
        </p:grpSpPr>
        <p:sp>
          <p:nvSpPr>
            <p:cNvPr id="57" name="Rectangle 56"/>
            <p:cNvSpPr/>
            <p:nvPr/>
          </p:nvSpPr>
          <p:spPr>
            <a:xfrm>
              <a:off x="8568046" y="839508"/>
              <a:ext cx="3043453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b="1" dirty="0">
                  <a:solidFill>
                    <a:schemeClr val="tx1"/>
                  </a:solidFill>
                </a:rPr>
                <a:t>Implement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060808" y="1317579"/>
              <a:ext cx="3550691" cy="415498"/>
              <a:chOff x="3794080" y="1339208"/>
              <a:chExt cx="3550691" cy="41549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301320" y="1339208"/>
                <a:ext cx="3043451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Create Deliverables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794080" y="1339208"/>
                <a:ext cx="507240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12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060808" y="1806790"/>
              <a:ext cx="3550691" cy="415498"/>
              <a:chOff x="3794080" y="1890216"/>
              <a:chExt cx="3550691" cy="415498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4301321" y="1890216"/>
                <a:ext cx="3043450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>
                    <a:solidFill>
                      <a:schemeClr val="tx1"/>
                    </a:solidFill>
                  </a:rPr>
                  <a:t>Conduct Daily Standup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794080" y="1890216"/>
                <a:ext cx="507240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13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8060807" y="2281807"/>
              <a:ext cx="3550693" cy="738664"/>
              <a:chOff x="3794079" y="2764390"/>
              <a:chExt cx="3550693" cy="73866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4301320" y="2764390"/>
                <a:ext cx="3043452" cy="73866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 Groom Prioritized Product Backlog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794079" y="2764390"/>
                <a:ext cx="507239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14</a:t>
                </a: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8060808" y="839508"/>
              <a:ext cx="507238" cy="41549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100" b="1" dirty="0"/>
                <a:t>3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122468" y="877170"/>
            <a:ext cx="3550693" cy="2192316"/>
            <a:chOff x="4064538" y="4296077"/>
            <a:chExt cx="3550693" cy="2192316"/>
          </a:xfrm>
        </p:grpSpPr>
        <p:sp>
          <p:nvSpPr>
            <p:cNvPr id="74" name="Rectangle 73"/>
            <p:cNvSpPr/>
            <p:nvPr/>
          </p:nvSpPr>
          <p:spPr>
            <a:xfrm>
              <a:off x="4571777" y="4296077"/>
              <a:ext cx="3043453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b="1" dirty="0">
                  <a:solidFill>
                    <a:schemeClr val="tx1"/>
                  </a:solidFill>
                </a:rPr>
                <a:t>Review and Retrospect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064539" y="4802982"/>
              <a:ext cx="3550691" cy="415498"/>
              <a:chOff x="3794080" y="1339208"/>
              <a:chExt cx="3550691" cy="415498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301320" y="1339208"/>
                <a:ext cx="3043451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Convene Scrum of Scrums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794080" y="1339208"/>
                <a:ext cx="507240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15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4064539" y="5271082"/>
              <a:ext cx="3550691" cy="738664"/>
              <a:chOff x="3794080" y="1890216"/>
              <a:chExt cx="3550691" cy="73866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301321" y="1890216"/>
                <a:ext cx="3043450" cy="738664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>
                    <a:solidFill>
                      <a:schemeClr val="tx1"/>
                    </a:solidFill>
                  </a:rPr>
                  <a:t>Demonstrate and Validate Sprint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794080" y="1890216"/>
                <a:ext cx="507240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16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064538" y="6072895"/>
              <a:ext cx="3550693" cy="415498"/>
              <a:chOff x="3794079" y="2764390"/>
              <a:chExt cx="3550693" cy="41549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301320" y="2764390"/>
                <a:ext cx="3043452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Retrospect Sprint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94079" y="2764390"/>
                <a:ext cx="507239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17</a:t>
                </a: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4064539" y="4296077"/>
              <a:ext cx="507238" cy="41549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100" b="1" dirty="0"/>
                <a:t>4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163986" y="3339890"/>
            <a:ext cx="3550691" cy="1416261"/>
            <a:chOff x="8060808" y="3410359"/>
            <a:chExt cx="3550691" cy="1416261"/>
          </a:xfrm>
        </p:grpSpPr>
        <p:sp>
          <p:nvSpPr>
            <p:cNvPr id="85" name="Rectangle 84"/>
            <p:cNvSpPr/>
            <p:nvPr/>
          </p:nvSpPr>
          <p:spPr>
            <a:xfrm>
              <a:off x="8568046" y="3410359"/>
              <a:ext cx="3043453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400" b="1" dirty="0">
                  <a:solidFill>
                    <a:schemeClr val="tx1"/>
                  </a:solidFill>
                </a:rPr>
                <a:t>Release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8060808" y="3917264"/>
              <a:ext cx="3550691" cy="415498"/>
              <a:chOff x="3794080" y="1339208"/>
              <a:chExt cx="3550691" cy="415498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301320" y="1339208"/>
                <a:ext cx="3043451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/>
                  <a:t> Ship Deliverables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794080" y="1339208"/>
                <a:ext cx="507240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18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8060808" y="4411122"/>
              <a:ext cx="3550691" cy="415498"/>
              <a:chOff x="3794080" y="1890216"/>
              <a:chExt cx="3550691" cy="41549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301321" y="1890216"/>
                <a:ext cx="3043450" cy="415498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100" dirty="0">
                    <a:solidFill>
                      <a:schemeClr val="tx1"/>
                    </a:solidFill>
                  </a:rPr>
                  <a:t>Retrospect Project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794080" y="1890216"/>
                <a:ext cx="507240" cy="4154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100" b="1" dirty="0"/>
                  <a:t>19</a:t>
                </a: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8060808" y="3410359"/>
              <a:ext cx="507238" cy="41549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100" b="1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2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1. Initiate: t</a:t>
            </a:r>
            <a:r>
              <a:rPr lang="en-IN" dirty="0"/>
              <a:t>he scrum Phases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Create Project Vision</a:t>
            </a:r>
          </a:p>
          <a:p>
            <a:pPr lvl="1"/>
            <a:r>
              <a:rPr lang="en-US" dirty="0"/>
              <a:t>In this process, the </a:t>
            </a:r>
            <a:r>
              <a:rPr lang="en-US" dirty="0">
                <a:solidFill>
                  <a:srgbClr val="C00000"/>
                </a:solidFill>
              </a:rPr>
              <a:t>Project Business Case is reviewed</a:t>
            </a:r>
            <a:r>
              <a:rPr lang="en-US" dirty="0"/>
              <a:t> to create a Project Vision Statement.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provide focus </a:t>
            </a:r>
            <a:r>
              <a:rPr lang="en-US" dirty="0"/>
              <a:t>for the entire project. </a:t>
            </a:r>
          </a:p>
          <a:p>
            <a:pPr lvl="1"/>
            <a:r>
              <a:rPr lang="en-US" dirty="0"/>
              <a:t>During this process </a:t>
            </a:r>
            <a:r>
              <a:rPr lang="en-US" dirty="0">
                <a:solidFill>
                  <a:srgbClr val="C00000"/>
                </a:solidFill>
              </a:rPr>
              <a:t>Product Owner is identified</a:t>
            </a:r>
            <a:r>
              <a:rPr lang="en-US" dirty="0"/>
              <a:t>.</a:t>
            </a:r>
          </a:p>
          <a:p>
            <a:r>
              <a:rPr lang="en-US" b="1" dirty="0"/>
              <a:t>Identify Scrum Master and Stakeholder(s)</a:t>
            </a:r>
          </a:p>
          <a:p>
            <a:pPr lvl="1"/>
            <a:r>
              <a:rPr lang="en-US" dirty="0"/>
              <a:t>In this process, the </a:t>
            </a:r>
            <a:r>
              <a:rPr lang="en-US" dirty="0">
                <a:solidFill>
                  <a:srgbClr val="C00000"/>
                </a:solidFill>
              </a:rPr>
              <a:t>Scrum Master and Stakeholders are identified</a:t>
            </a:r>
            <a:r>
              <a:rPr lang="en-US" dirty="0"/>
              <a:t> using specific Selection Criteria.	</a:t>
            </a:r>
          </a:p>
          <a:p>
            <a:r>
              <a:rPr lang="en-US" b="1" dirty="0"/>
              <a:t>Form Scrum Team</a:t>
            </a:r>
          </a:p>
          <a:p>
            <a:pPr lvl="1"/>
            <a:r>
              <a:rPr lang="en-US" dirty="0"/>
              <a:t>In this process, Scrum </a:t>
            </a:r>
            <a:r>
              <a:rPr lang="en-US" dirty="0">
                <a:solidFill>
                  <a:srgbClr val="C00000"/>
                </a:solidFill>
              </a:rPr>
              <a:t>Team members are identified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Normally the </a:t>
            </a:r>
            <a:r>
              <a:rPr lang="en-US" dirty="0">
                <a:solidFill>
                  <a:srgbClr val="C00000"/>
                </a:solidFill>
              </a:rPr>
              <a:t>Product Owner has the primary responsibility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selecting</a:t>
            </a:r>
            <a:r>
              <a:rPr lang="en-US" dirty="0"/>
              <a:t> team members, but often does so in collaboration with the Scrum Master.</a:t>
            </a:r>
          </a:p>
          <a:p>
            <a:r>
              <a:rPr lang="en-US" b="1" dirty="0"/>
              <a:t>Develop Epic(s)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epic is a large body of work</a:t>
            </a:r>
            <a:r>
              <a:rPr lang="en-US" dirty="0"/>
              <a:t> that can be </a:t>
            </a:r>
            <a:r>
              <a:rPr lang="en-US" dirty="0">
                <a:solidFill>
                  <a:srgbClr val="C00000"/>
                </a:solidFill>
              </a:rPr>
              <a:t>broken down </a:t>
            </a:r>
            <a:r>
              <a:rPr lang="en-US" dirty="0"/>
              <a:t>into a number of smaller stories.</a:t>
            </a:r>
          </a:p>
          <a:p>
            <a:pPr lvl="1"/>
            <a:r>
              <a:rPr lang="en-US" dirty="0"/>
              <a:t>In this process, the Project Vision Statement serves as the basis for developing Epics. </a:t>
            </a:r>
          </a:p>
        </p:txBody>
      </p:sp>
    </p:spTree>
    <p:extLst>
      <p:ext uri="{BB962C8B-B14F-4D97-AF65-F5344CB8AC3E}">
        <p14:creationId xmlns:p14="http://schemas.microsoft.com/office/powerpoint/2010/main" val="65090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</a:t>
            </a:r>
            <a:r>
              <a:rPr lang="en-US" dirty="0">
                <a:solidFill>
                  <a:srgbClr val="B71B1C"/>
                </a:solidFill>
              </a:rPr>
              <a:t>projects are not so simple</a:t>
            </a:r>
            <a:r>
              <a:rPr lang="en-US" dirty="0"/>
              <a:t> that a </a:t>
            </a:r>
            <a:r>
              <a:rPr lang="en-US" dirty="0">
                <a:solidFill>
                  <a:srgbClr val="B71B1C"/>
                </a:solidFill>
              </a:rPr>
              <a:t>few constraints</a:t>
            </a:r>
            <a:r>
              <a:rPr lang="en-US" dirty="0"/>
              <a:t> and artifacts can reliably </a:t>
            </a:r>
            <a:r>
              <a:rPr lang="en-US" dirty="0">
                <a:solidFill>
                  <a:srgbClr val="B71B1C"/>
                </a:solidFill>
              </a:rPr>
              <a:t>prevent error</a:t>
            </a:r>
            <a:r>
              <a:rPr lang="en-US" dirty="0"/>
              <a:t>. </a:t>
            </a:r>
          </a:p>
          <a:p>
            <a:r>
              <a:rPr lang="en-US" dirty="0"/>
              <a:t>As </a:t>
            </a:r>
            <a:r>
              <a:rPr lang="en-US" dirty="0">
                <a:solidFill>
                  <a:srgbClr val="B71B1C"/>
                </a:solidFill>
              </a:rPr>
              <a:t>errors continue to be made</a:t>
            </a:r>
            <a:r>
              <a:rPr lang="en-US" dirty="0"/>
              <a:t>, we diagnose those errors and </a:t>
            </a:r>
            <a:r>
              <a:rPr lang="en-US" dirty="0">
                <a:solidFill>
                  <a:srgbClr val="B71B1C"/>
                </a:solidFill>
              </a:rPr>
              <a:t>put in place</a:t>
            </a:r>
            <a:r>
              <a:rPr lang="en-US" dirty="0"/>
              <a:t> even </a:t>
            </a:r>
            <a:r>
              <a:rPr lang="en-US" dirty="0">
                <a:solidFill>
                  <a:srgbClr val="B71B1C"/>
                </a:solidFill>
              </a:rPr>
              <a:t>more constraints</a:t>
            </a:r>
            <a:r>
              <a:rPr lang="en-US" dirty="0"/>
              <a:t> and artifacts in order to prevent those errors in the future. </a:t>
            </a:r>
          </a:p>
          <a:p>
            <a:r>
              <a:rPr lang="en-US" dirty="0"/>
              <a:t>After </a:t>
            </a:r>
            <a:r>
              <a:rPr lang="en-US" dirty="0">
                <a:solidFill>
                  <a:srgbClr val="B71B1C"/>
                </a:solidFill>
              </a:rPr>
              <a:t>many projects</a:t>
            </a:r>
            <a:r>
              <a:rPr lang="en-US" dirty="0"/>
              <a:t> we may find ourselves </a:t>
            </a:r>
            <a:r>
              <a:rPr lang="en-US" dirty="0">
                <a:solidFill>
                  <a:srgbClr val="B71B1C"/>
                </a:solidFill>
              </a:rPr>
              <a:t>overloaded</a:t>
            </a:r>
            <a:r>
              <a:rPr lang="en-US" dirty="0"/>
              <a:t> with a </a:t>
            </a:r>
            <a:r>
              <a:rPr lang="en-US" dirty="0">
                <a:solidFill>
                  <a:srgbClr val="B71B1C"/>
                </a:solidFill>
              </a:rPr>
              <a:t>huge cumbersome process</a:t>
            </a:r>
            <a:r>
              <a:rPr lang="en-US" dirty="0"/>
              <a:t> that greatly hold up our ability to get anything done.</a:t>
            </a:r>
          </a:p>
          <a:p>
            <a:r>
              <a:rPr lang="en-US" dirty="0"/>
              <a:t>A big </a:t>
            </a:r>
            <a:r>
              <a:rPr lang="en-US" b="1" dirty="0">
                <a:solidFill>
                  <a:srgbClr val="B71B1C"/>
                </a:solidFill>
              </a:rPr>
              <a:t>cumbersome process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B71B1C"/>
                </a:solidFill>
              </a:rPr>
              <a:t>slow the team</a:t>
            </a:r>
            <a:r>
              <a:rPr lang="en-US" dirty="0"/>
              <a:t> to the extent that </a:t>
            </a:r>
            <a:r>
              <a:rPr lang="en-US" dirty="0">
                <a:solidFill>
                  <a:srgbClr val="B71B1C"/>
                </a:solidFill>
              </a:rPr>
              <a:t>schedules slip</a:t>
            </a:r>
            <a:r>
              <a:rPr lang="en-US" dirty="0"/>
              <a:t> and </a:t>
            </a:r>
            <a:r>
              <a:rPr lang="en-US" dirty="0">
                <a:solidFill>
                  <a:srgbClr val="B71B1C"/>
                </a:solidFill>
              </a:rPr>
              <a:t>budgets bloat</a:t>
            </a:r>
          </a:p>
          <a:p>
            <a:pPr lvl="1"/>
            <a:r>
              <a:rPr lang="en-US" dirty="0">
                <a:solidFill>
                  <a:srgbClr val="B71B1C"/>
                </a:solidFill>
              </a:rPr>
              <a:t>reduce responsiveness</a:t>
            </a:r>
            <a:r>
              <a:rPr lang="en-US" dirty="0"/>
              <a:t> of the team to the point where they are always creating the wrong product.</a:t>
            </a:r>
          </a:p>
          <a:p>
            <a:r>
              <a:rPr lang="en-US" dirty="0"/>
              <a:t>In 2000 A.D.</a:t>
            </a:r>
          </a:p>
          <a:p>
            <a:pPr lvl="1"/>
            <a:r>
              <a:rPr lang="en-US" dirty="0"/>
              <a:t>there were still many teams operating without a process</a:t>
            </a:r>
          </a:p>
          <a:p>
            <a:pPr lvl="1"/>
            <a:r>
              <a:rPr lang="en-US" dirty="0"/>
              <a:t>the adoption of very large, heavyweight processes is rapidly growing, especially in large corporations</a:t>
            </a:r>
          </a:p>
        </p:txBody>
      </p:sp>
    </p:spTree>
    <p:extLst>
      <p:ext uri="{BB962C8B-B14F-4D97-AF65-F5344CB8AC3E}">
        <p14:creationId xmlns:p14="http://schemas.microsoft.com/office/powerpoint/2010/main" val="357076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1. Initiate: t</a:t>
            </a:r>
            <a:r>
              <a:rPr lang="en-IN" dirty="0"/>
              <a:t>he scrum Phases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Create Prioritized Product Backlog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Epic(s)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refined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elaborated</a:t>
            </a:r>
            <a:r>
              <a:rPr lang="en-US" dirty="0"/>
              <a:t>, and then </a:t>
            </a:r>
            <a:r>
              <a:rPr lang="en-US" dirty="0">
                <a:solidFill>
                  <a:srgbClr val="C00000"/>
                </a:solidFill>
              </a:rPr>
              <a:t>prioritized</a:t>
            </a:r>
            <a:r>
              <a:rPr lang="en-US" dirty="0"/>
              <a:t> to create a Prioritized Product Backlog for the project.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Done Criteria </a:t>
            </a:r>
            <a:r>
              <a:rPr lang="en-US" dirty="0"/>
              <a:t>is also established at this point.</a:t>
            </a:r>
          </a:p>
          <a:p>
            <a:r>
              <a:rPr lang="en-US" b="1" dirty="0"/>
              <a:t>Conduct Release Planning</a:t>
            </a:r>
          </a:p>
          <a:p>
            <a:pPr lvl="1"/>
            <a:r>
              <a:rPr lang="en-US" dirty="0"/>
              <a:t>The Scrum </a:t>
            </a:r>
            <a:r>
              <a:rPr lang="en-US" dirty="0">
                <a:solidFill>
                  <a:srgbClr val="C00000"/>
                </a:solidFill>
              </a:rPr>
              <a:t>Core Team reviews the User Stories</a:t>
            </a:r>
            <a:r>
              <a:rPr lang="en-US" dirty="0"/>
              <a:t> in the Prioritized Product Backlog to develop a Release Planning Schedule, which is essentially a </a:t>
            </a:r>
            <a:r>
              <a:rPr lang="en-US" dirty="0">
                <a:solidFill>
                  <a:srgbClr val="C00000"/>
                </a:solidFill>
              </a:rPr>
              <a:t>phased deployment schedule</a:t>
            </a:r>
            <a:r>
              <a:rPr lang="en-US" dirty="0"/>
              <a:t> that can be shared with the project stakeholders.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Length of Sprint </a:t>
            </a:r>
            <a:r>
              <a:rPr lang="en-US" dirty="0"/>
              <a:t>is also </a:t>
            </a:r>
            <a:r>
              <a:rPr lang="en-US" dirty="0">
                <a:solidFill>
                  <a:srgbClr val="C00000"/>
                </a:solidFill>
              </a:rPr>
              <a:t>determined</a:t>
            </a:r>
            <a:r>
              <a:rPr lang="en-US" dirty="0"/>
              <a:t> in this process.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67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2. Plan and Estimate: t</a:t>
            </a:r>
            <a:r>
              <a:rPr lang="en-IN" dirty="0"/>
              <a:t>he scrum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Create User Stories</a:t>
            </a:r>
          </a:p>
          <a:p>
            <a:pPr lvl="1"/>
            <a:r>
              <a:rPr lang="en-US" dirty="0"/>
              <a:t>In this process, </a:t>
            </a:r>
            <a:r>
              <a:rPr lang="en-US" dirty="0">
                <a:solidFill>
                  <a:srgbClr val="C00000"/>
                </a:solidFill>
              </a:rPr>
              <a:t>User Stories</a:t>
            </a:r>
            <a:r>
              <a:rPr lang="en-US" dirty="0"/>
              <a:t> and their related </a:t>
            </a:r>
            <a:r>
              <a:rPr lang="en-US" dirty="0">
                <a:solidFill>
                  <a:srgbClr val="C00000"/>
                </a:solidFill>
              </a:rPr>
              <a:t>User Story Acceptance Criteria</a:t>
            </a:r>
            <a:r>
              <a:rPr lang="en-US" dirty="0"/>
              <a:t> are created. </a:t>
            </a:r>
          </a:p>
          <a:p>
            <a:pPr lvl="1"/>
            <a:r>
              <a:rPr lang="en-US" dirty="0"/>
              <a:t>User </a:t>
            </a:r>
            <a:r>
              <a:rPr lang="en-US" dirty="0">
                <a:solidFill>
                  <a:srgbClr val="C00000"/>
                </a:solidFill>
              </a:rPr>
              <a:t>Stories</a:t>
            </a:r>
            <a:r>
              <a:rPr lang="en-US" dirty="0"/>
              <a:t> are usually </a:t>
            </a:r>
            <a:r>
              <a:rPr lang="en-US" dirty="0">
                <a:solidFill>
                  <a:srgbClr val="C00000"/>
                </a:solidFill>
              </a:rPr>
              <a:t>written by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Product Owner</a:t>
            </a:r>
            <a:r>
              <a:rPr lang="en-US" dirty="0"/>
              <a:t> and are designed to</a:t>
            </a:r>
            <a:r>
              <a:rPr lang="en-US" dirty="0">
                <a:solidFill>
                  <a:srgbClr val="C00000"/>
                </a:solidFill>
              </a:rPr>
              <a:t> ensure that the customer's requirements </a:t>
            </a:r>
            <a:r>
              <a:rPr lang="en-US" dirty="0"/>
              <a:t>are </a:t>
            </a:r>
            <a:r>
              <a:rPr lang="en-US" dirty="0">
                <a:solidFill>
                  <a:srgbClr val="C00000"/>
                </a:solidFill>
              </a:rPr>
              <a:t>clearly depicted</a:t>
            </a:r>
            <a:r>
              <a:rPr lang="en-US" dirty="0"/>
              <a:t> and can be</a:t>
            </a:r>
            <a:r>
              <a:rPr lang="en-US" dirty="0">
                <a:solidFill>
                  <a:srgbClr val="C00000"/>
                </a:solidFill>
              </a:rPr>
              <a:t> fully understood </a:t>
            </a:r>
            <a:r>
              <a:rPr lang="en-US" dirty="0"/>
              <a:t>by all stakeholders.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Scrum Team members</a:t>
            </a:r>
            <a:r>
              <a:rPr lang="en-US" dirty="0"/>
              <a:t> are creating the User Stories. </a:t>
            </a:r>
          </a:p>
          <a:p>
            <a:pPr lvl="1"/>
            <a:r>
              <a:rPr lang="en-US" dirty="0"/>
              <a:t>User </a:t>
            </a:r>
            <a:r>
              <a:rPr lang="en-US" dirty="0">
                <a:solidFill>
                  <a:srgbClr val="C00000"/>
                </a:solidFill>
              </a:rPr>
              <a:t>Stories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incorporated</a:t>
            </a:r>
            <a:r>
              <a:rPr lang="en-US" dirty="0"/>
              <a:t> into the </a:t>
            </a:r>
            <a:r>
              <a:rPr lang="en-US" dirty="0">
                <a:solidFill>
                  <a:srgbClr val="C00000"/>
                </a:solidFill>
              </a:rPr>
              <a:t>Prioritized Product Backlog</a:t>
            </a:r>
            <a:r>
              <a:rPr lang="en-US" dirty="0"/>
              <a:t>.</a:t>
            </a:r>
          </a:p>
          <a:p>
            <a:r>
              <a:rPr lang="en-US" b="1" dirty="0"/>
              <a:t>Approve, Estimate, and Commit User Stories</a:t>
            </a:r>
          </a:p>
          <a:p>
            <a:pPr lvl="1"/>
            <a:r>
              <a:rPr lang="en-US" dirty="0"/>
              <a:t>In this process, the </a:t>
            </a:r>
            <a:r>
              <a:rPr lang="en-US" dirty="0">
                <a:solidFill>
                  <a:srgbClr val="C00000"/>
                </a:solidFill>
              </a:rPr>
              <a:t>Product Owner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approves</a:t>
            </a:r>
            <a:r>
              <a:rPr lang="en-US" dirty="0"/>
              <a:t> User </a:t>
            </a:r>
            <a:r>
              <a:rPr lang="en-US" dirty="0">
                <a:solidFill>
                  <a:srgbClr val="C00000"/>
                </a:solidFill>
              </a:rPr>
              <a:t>Stories</a:t>
            </a:r>
            <a:r>
              <a:rPr lang="en-US" dirty="0"/>
              <a:t> for a </a:t>
            </a:r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Then, the </a:t>
            </a:r>
            <a:r>
              <a:rPr lang="en-US" dirty="0">
                <a:solidFill>
                  <a:srgbClr val="C00000"/>
                </a:solidFill>
              </a:rPr>
              <a:t>Scrum Master </a:t>
            </a:r>
            <a:r>
              <a:rPr lang="en-US" dirty="0"/>
              <a:t>and Scrum </a:t>
            </a:r>
            <a:r>
              <a:rPr lang="en-US" dirty="0">
                <a:solidFill>
                  <a:srgbClr val="C00000"/>
                </a:solidFill>
              </a:rPr>
              <a:t>Team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estimate the effort </a:t>
            </a:r>
            <a:r>
              <a:rPr lang="en-US" dirty="0"/>
              <a:t>required to develop the functionality described in each User Story, and the Scrum Team commits to deliver the customer requirements in the form of </a:t>
            </a:r>
            <a:r>
              <a:rPr lang="en-US" dirty="0">
                <a:solidFill>
                  <a:srgbClr val="C00000"/>
                </a:solidFill>
              </a:rPr>
              <a:t>Approved, Estimated, and Committed User Stories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0402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2. Plan and Estimate: t</a:t>
            </a:r>
            <a:r>
              <a:rPr lang="en-IN" dirty="0"/>
              <a:t>he scrum Phases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Create Tasks</a:t>
            </a:r>
          </a:p>
          <a:p>
            <a:pPr lvl="1"/>
            <a:r>
              <a:rPr lang="en-US" dirty="0"/>
              <a:t>In this process, the </a:t>
            </a:r>
            <a:r>
              <a:rPr lang="en-US" dirty="0">
                <a:solidFill>
                  <a:srgbClr val="C00000"/>
                </a:solidFill>
              </a:rPr>
              <a:t>Approved</a:t>
            </a:r>
            <a:r>
              <a:rPr lang="en-US" dirty="0"/>
              <a:t>, Estimated, and Committed </a:t>
            </a:r>
            <a:r>
              <a:rPr lang="en-US" dirty="0">
                <a:solidFill>
                  <a:srgbClr val="C00000"/>
                </a:solidFill>
              </a:rPr>
              <a:t>User Stories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broken down</a:t>
            </a:r>
            <a:r>
              <a:rPr lang="en-US" dirty="0"/>
              <a:t> into </a:t>
            </a:r>
            <a:r>
              <a:rPr lang="en-US" dirty="0">
                <a:solidFill>
                  <a:srgbClr val="C00000"/>
                </a:solidFill>
              </a:rPr>
              <a:t>specific tasks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compiled into a Task List</a:t>
            </a:r>
            <a:r>
              <a:rPr lang="en-US" dirty="0"/>
              <a:t>. </a:t>
            </a:r>
          </a:p>
          <a:p>
            <a:r>
              <a:rPr lang="en-US" b="1" dirty="0"/>
              <a:t>Estimate Tasks</a:t>
            </a:r>
          </a:p>
          <a:p>
            <a:pPr lvl="1"/>
            <a:r>
              <a:rPr lang="en-US" dirty="0"/>
              <a:t>In this process, the </a:t>
            </a:r>
            <a:r>
              <a:rPr lang="en-US" dirty="0">
                <a:solidFill>
                  <a:srgbClr val="C00000"/>
                </a:solidFill>
              </a:rPr>
              <a:t>Scrum Core Team</a:t>
            </a:r>
            <a:r>
              <a:rPr lang="en-US" dirty="0"/>
              <a:t>, in Task Estimation Meetings, </a:t>
            </a:r>
            <a:r>
              <a:rPr lang="en-US" dirty="0">
                <a:solidFill>
                  <a:srgbClr val="C00000"/>
                </a:solidFill>
              </a:rPr>
              <a:t>estimate the effort required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accomplish each task</a:t>
            </a:r>
            <a:r>
              <a:rPr lang="en-US" dirty="0"/>
              <a:t> in the Task List. </a:t>
            </a:r>
          </a:p>
          <a:p>
            <a:r>
              <a:rPr lang="en-US" b="1" dirty="0"/>
              <a:t>Create Sprint Backlog</a:t>
            </a:r>
          </a:p>
          <a:p>
            <a:pPr lvl="1"/>
            <a:r>
              <a:rPr lang="en-US" dirty="0"/>
              <a:t>In this process, the</a:t>
            </a:r>
            <a:r>
              <a:rPr lang="en-US" dirty="0">
                <a:solidFill>
                  <a:srgbClr val="C00000"/>
                </a:solidFill>
              </a:rPr>
              <a:t> Scrum Core Team</a:t>
            </a:r>
            <a:r>
              <a:rPr lang="en-US" dirty="0"/>
              <a:t> holds Sprint Planning Meetings where the group creates a Sprint Backlog </a:t>
            </a:r>
            <a:r>
              <a:rPr lang="en-US" dirty="0">
                <a:solidFill>
                  <a:srgbClr val="C00000"/>
                </a:solidFill>
              </a:rPr>
              <a:t>containing all tasks to be completed in the Sprint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777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3. Implement: t</a:t>
            </a:r>
            <a:r>
              <a:rPr lang="en-IN" dirty="0"/>
              <a:t>he scrum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Create Deliverables </a:t>
            </a:r>
          </a:p>
          <a:p>
            <a:pPr lvl="1"/>
            <a:r>
              <a:rPr lang="en-US" dirty="0"/>
              <a:t>In this process, the </a:t>
            </a:r>
            <a:r>
              <a:rPr lang="en-US" dirty="0">
                <a:solidFill>
                  <a:srgbClr val="C00000"/>
                </a:solidFill>
              </a:rPr>
              <a:t>Scrum Team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works on the tasks</a:t>
            </a:r>
            <a:r>
              <a:rPr lang="en-US" dirty="0"/>
              <a:t> in the Sprint Backlog to create Sprint Deliverables. 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Scrum board </a:t>
            </a:r>
            <a:r>
              <a:rPr lang="en-US" dirty="0"/>
              <a:t>is often used to </a:t>
            </a:r>
            <a:r>
              <a:rPr lang="en-US" dirty="0">
                <a:solidFill>
                  <a:srgbClr val="C00000"/>
                </a:solidFill>
              </a:rPr>
              <a:t>track the work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activities</a:t>
            </a:r>
            <a:r>
              <a:rPr lang="en-US" dirty="0"/>
              <a:t> being carried out.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Issues or problems</a:t>
            </a:r>
            <a:r>
              <a:rPr lang="en-US" dirty="0"/>
              <a:t> being faced by the Scrum Team could be </a:t>
            </a:r>
            <a:r>
              <a:rPr lang="en-US" dirty="0">
                <a:solidFill>
                  <a:srgbClr val="C00000"/>
                </a:solidFill>
              </a:rPr>
              <a:t>updated</a:t>
            </a:r>
            <a:r>
              <a:rPr lang="en-US" dirty="0"/>
              <a:t> in an </a:t>
            </a:r>
            <a:r>
              <a:rPr lang="en-US" dirty="0">
                <a:solidFill>
                  <a:srgbClr val="C00000"/>
                </a:solidFill>
              </a:rPr>
              <a:t>Impediment Log</a:t>
            </a:r>
            <a:r>
              <a:rPr lang="en-US" dirty="0"/>
              <a:t>.</a:t>
            </a:r>
          </a:p>
          <a:p>
            <a:r>
              <a:rPr lang="en-US" b="1" dirty="0"/>
              <a:t>Conduct Daily Standup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Everyday</a:t>
            </a:r>
            <a:r>
              <a:rPr lang="en-US" dirty="0"/>
              <a:t> a</a:t>
            </a:r>
            <a:r>
              <a:rPr lang="en-US" dirty="0">
                <a:solidFill>
                  <a:srgbClr val="C00000"/>
                </a:solidFill>
              </a:rPr>
              <a:t> highly focused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Time-boxed </a:t>
            </a:r>
            <a:r>
              <a:rPr lang="en-US" dirty="0"/>
              <a:t>meeting is conducted referred to as the </a:t>
            </a:r>
            <a:r>
              <a:rPr lang="en-US" dirty="0">
                <a:solidFill>
                  <a:srgbClr val="C00000"/>
                </a:solidFill>
              </a:rPr>
              <a:t>Daily Standup Meeting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is the forum for the Scrum Team to</a:t>
            </a:r>
            <a:r>
              <a:rPr lang="en-US" dirty="0">
                <a:solidFill>
                  <a:srgbClr val="C00000"/>
                </a:solidFill>
              </a:rPr>
              <a:t> update each other on their progress and any impediments</a:t>
            </a:r>
            <a:r>
              <a:rPr lang="en-US" dirty="0"/>
              <a:t> they may be facing.</a:t>
            </a:r>
          </a:p>
          <a:p>
            <a:r>
              <a:rPr lang="en-US" b="1" dirty="0"/>
              <a:t>Groom Prioritized Product Backlog</a:t>
            </a:r>
          </a:p>
          <a:p>
            <a:pPr lvl="1"/>
            <a:r>
              <a:rPr lang="en-US" dirty="0"/>
              <a:t>In this process, the </a:t>
            </a:r>
            <a:r>
              <a:rPr lang="en-US" dirty="0">
                <a:solidFill>
                  <a:srgbClr val="C00000"/>
                </a:solidFill>
              </a:rPr>
              <a:t>Prioritized Product Backlog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continuously updated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maintained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 Prioritized Product Backlog Review Meeting may be held, in which any changes or updates to the backlog are discussed and incorporated into the Prioritized Product Backlog as appropriate.</a:t>
            </a:r>
          </a:p>
        </p:txBody>
      </p:sp>
    </p:spTree>
    <p:extLst>
      <p:ext uri="{BB962C8B-B14F-4D97-AF65-F5344CB8AC3E}">
        <p14:creationId xmlns:p14="http://schemas.microsoft.com/office/powerpoint/2010/main" val="1210198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4. Review and Retrospect - t</a:t>
            </a:r>
            <a:r>
              <a:rPr lang="en-IN" dirty="0"/>
              <a:t>he scrum Phases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31180" y="1204232"/>
            <a:ext cx="11929641" cy="5590565"/>
          </a:xfrm>
        </p:spPr>
        <p:txBody>
          <a:bodyPr/>
          <a:lstStyle/>
          <a:p>
            <a:r>
              <a:rPr lang="en-US" b="1" dirty="0"/>
              <a:t>Convene Scrum of Scrums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Scrum Team</a:t>
            </a:r>
            <a:r>
              <a:rPr lang="en-US" dirty="0"/>
              <a:t> representatives </a:t>
            </a:r>
            <a:r>
              <a:rPr lang="en-US" dirty="0">
                <a:solidFill>
                  <a:srgbClr val="C00000"/>
                </a:solidFill>
              </a:rPr>
              <a:t>convene for Scrum of Scrums (</a:t>
            </a:r>
            <a:r>
              <a:rPr lang="en-US" dirty="0" err="1">
                <a:solidFill>
                  <a:srgbClr val="C00000"/>
                </a:solidFill>
              </a:rPr>
              <a:t>SoS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Meetings in predetermined intervals or whenever required </a:t>
            </a:r>
            <a:r>
              <a:rPr lang="en-US" dirty="0">
                <a:solidFill>
                  <a:srgbClr val="C00000"/>
                </a:solidFill>
              </a:rPr>
              <a:t>to collaborate and track their respective progress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impediments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dependencies</a:t>
            </a:r>
            <a:r>
              <a:rPr lang="en-US" dirty="0"/>
              <a:t> across teams. </a:t>
            </a:r>
          </a:p>
          <a:p>
            <a:pPr lvl="1"/>
            <a:r>
              <a:rPr lang="en-US" dirty="0"/>
              <a:t>This is </a:t>
            </a:r>
            <a:r>
              <a:rPr lang="en-US" dirty="0">
                <a:solidFill>
                  <a:srgbClr val="C00000"/>
                </a:solidFill>
              </a:rPr>
              <a:t>relevant only for large projects</a:t>
            </a:r>
            <a:r>
              <a:rPr lang="en-US" dirty="0"/>
              <a:t> where multiple Scrum Teams are involved.</a:t>
            </a:r>
          </a:p>
          <a:p>
            <a:r>
              <a:rPr lang="en-US" b="1" dirty="0"/>
              <a:t>Demonstrate and Validate Sprint</a:t>
            </a:r>
          </a:p>
          <a:p>
            <a:pPr lvl="1"/>
            <a:r>
              <a:rPr lang="en-US" dirty="0"/>
              <a:t>The</a:t>
            </a:r>
            <a:r>
              <a:rPr lang="en-US" dirty="0">
                <a:solidFill>
                  <a:srgbClr val="C00000"/>
                </a:solidFill>
              </a:rPr>
              <a:t> Scrum Team demonstrates the Sprint Deliverables</a:t>
            </a:r>
            <a:r>
              <a:rPr lang="en-US" dirty="0"/>
              <a:t> to the </a:t>
            </a:r>
            <a:r>
              <a:rPr lang="en-US" dirty="0">
                <a:solidFill>
                  <a:srgbClr val="C00000"/>
                </a:solidFill>
              </a:rPr>
              <a:t>Product Owner and relevant stakeholders</a:t>
            </a:r>
            <a:r>
              <a:rPr lang="en-US" dirty="0"/>
              <a:t> in a Sprint Review Meeting.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purpose</a:t>
            </a:r>
            <a:r>
              <a:rPr lang="en-US" dirty="0"/>
              <a:t> of this meeting is to </a:t>
            </a:r>
            <a:r>
              <a:rPr lang="en-US" dirty="0">
                <a:solidFill>
                  <a:srgbClr val="C00000"/>
                </a:solidFill>
              </a:rPr>
              <a:t>secure approval and acceptance from the Product Owner</a:t>
            </a:r>
            <a:r>
              <a:rPr lang="en-US" dirty="0"/>
              <a:t> for the Deliverables created in the Sprint.</a:t>
            </a:r>
          </a:p>
          <a:p>
            <a:r>
              <a:rPr lang="en-US" b="1" dirty="0"/>
              <a:t>Retrospect Sprint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Scrum Master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Scrum Team meet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discuss the lessons learned throughout the Sprint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information is </a:t>
            </a:r>
            <a:r>
              <a:rPr lang="en-US" dirty="0">
                <a:solidFill>
                  <a:srgbClr val="C00000"/>
                </a:solidFill>
              </a:rPr>
              <a:t>documented as lessons learned</a:t>
            </a:r>
            <a:r>
              <a:rPr lang="en-US" dirty="0"/>
              <a:t> which can be applied to future Sprints. </a:t>
            </a:r>
          </a:p>
          <a:p>
            <a:pPr lvl="1"/>
            <a:r>
              <a:rPr lang="en-US" dirty="0"/>
              <a:t>Often, as a result of this discussion, there may be </a:t>
            </a:r>
            <a:r>
              <a:rPr lang="en-US" dirty="0">
                <a:solidFill>
                  <a:srgbClr val="C00000"/>
                </a:solidFill>
              </a:rPr>
              <a:t>Agreed Actionable Improvements</a:t>
            </a:r>
            <a:r>
              <a:rPr lang="en-US" dirty="0"/>
              <a:t> or Updated Scrum Guidance Body Recommendations.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9106" y="720806"/>
            <a:ext cx="1158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phase is concerned with reviewing the deliverables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525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5. </a:t>
            </a:r>
            <a:r>
              <a:rPr lang="en-IN" sz="3600" dirty="0"/>
              <a:t>Release - </a:t>
            </a:r>
            <a:r>
              <a:rPr lang="en-IN" dirty="0"/>
              <a:t>the scrum Phases Cont.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1268401"/>
            <a:ext cx="11582400" cy="3753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Ship Deliverables</a:t>
            </a:r>
          </a:p>
          <a:p>
            <a:pPr lvl="1"/>
            <a:r>
              <a:rPr lang="en-US" dirty="0"/>
              <a:t>In this process, </a:t>
            </a:r>
            <a:r>
              <a:rPr lang="en-US" dirty="0">
                <a:solidFill>
                  <a:srgbClr val="C00000"/>
                </a:solidFill>
              </a:rPr>
              <a:t>Accepted Deliverables are delivered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transitioned</a:t>
            </a:r>
            <a:r>
              <a:rPr lang="en-US" dirty="0"/>
              <a:t> to the relevant stakeholders. </a:t>
            </a:r>
          </a:p>
          <a:p>
            <a:r>
              <a:rPr lang="en-US" b="1" dirty="0"/>
              <a:t>Retrospect Project</a:t>
            </a:r>
          </a:p>
          <a:p>
            <a:pPr lvl="1"/>
            <a:r>
              <a:rPr lang="en-US" dirty="0"/>
              <a:t>In this process, </a:t>
            </a:r>
            <a:r>
              <a:rPr lang="en-US" dirty="0">
                <a:solidFill>
                  <a:srgbClr val="C00000"/>
                </a:solidFill>
              </a:rPr>
              <a:t>which completes the project</a:t>
            </a:r>
            <a:r>
              <a:rPr lang="en-US" dirty="0"/>
              <a:t>, organizational stakeholders and Scrum Core Team members assemble to </a:t>
            </a:r>
            <a:r>
              <a:rPr lang="en-US" dirty="0">
                <a:solidFill>
                  <a:srgbClr val="C00000"/>
                </a:solidFill>
              </a:rPr>
              <a:t>retrospect</a:t>
            </a:r>
            <a:r>
              <a:rPr lang="en-US" dirty="0"/>
              <a:t> the project and </a:t>
            </a:r>
            <a:r>
              <a:rPr lang="en-US" dirty="0">
                <a:solidFill>
                  <a:srgbClr val="C00000"/>
                </a:solidFill>
              </a:rPr>
              <a:t>identify, document, and internalize the lessons learned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Often, these lessons lead to the documentation of Agreed Actionable Improvements, to be</a:t>
            </a:r>
            <a:r>
              <a:rPr lang="en-US" dirty="0">
                <a:solidFill>
                  <a:srgbClr val="C00000"/>
                </a:solidFill>
              </a:rPr>
              <a:t> implemented in future projects</a:t>
            </a:r>
            <a:r>
              <a:rPr lang="en-US" dirty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8320" y="711201"/>
            <a:ext cx="1158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phase emphasizes on delivering the Accepted Deliverables to the customer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936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Typical Sprint Phases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Product Backlog</a:t>
            </a:r>
          </a:p>
          <a:p>
            <a:r>
              <a:rPr lang="en-IN" dirty="0"/>
              <a:t>Sprint Planning</a:t>
            </a:r>
          </a:p>
          <a:p>
            <a:r>
              <a:rPr lang="en-IN" dirty="0"/>
              <a:t>Sprint Backlog</a:t>
            </a:r>
          </a:p>
          <a:p>
            <a:r>
              <a:rPr lang="en-IN" dirty="0"/>
              <a:t>Sprint</a:t>
            </a:r>
          </a:p>
          <a:p>
            <a:r>
              <a:rPr lang="en-IN" dirty="0"/>
              <a:t>Daily Scrum Meeting</a:t>
            </a:r>
          </a:p>
          <a:p>
            <a:r>
              <a:rPr lang="en-IN" dirty="0"/>
              <a:t>MVP (Minimum Viable Product)</a:t>
            </a:r>
          </a:p>
          <a:p>
            <a:r>
              <a:rPr lang="en-IN" dirty="0"/>
              <a:t>Sprint Review</a:t>
            </a:r>
          </a:p>
          <a:p>
            <a:r>
              <a:rPr lang="en-IN" dirty="0"/>
              <a:t>Sprint Retrospective</a:t>
            </a:r>
          </a:p>
        </p:txBody>
      </p:sp>
    </p:spTree>
    <p:extLst>
      <p:ext uri="{BB962C8B-B14F-4D97-AF65-F5344CB8AC3E}">
        <p14:creationId xmlns:p14="http://schemas.microsoft.com/office/powerpoint/2010/main" val="22104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 Backlog - Sprint Phases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Product Backlog</a:t>
            </a:r>
            <a:r>
              <a:rPr lang="en-US" dirty="0"/>
              <a:t> (Scrum Backlog) or Scrum Product Backlog is the central element to manage all of the </a:t>
            </a:r>
            <a:r>
              <a:rPr lang="en-US" dirty="0">
                <a:solidFill>
                  <a:srgbClr val="C00000"/>
                </a:solidFill>
              </a:rPr>
              <a:t>known requirements of a Scrum Project</a:t>
            </a:r>
            <a:r>
              <a:rPr lang="en-US" dirty="0"/>
              <a:t>.</a:t>
            </a:r>
          </a:p>
          <a:p>
            <a:r>
              <a:rPr lang="en-US" dirty="0"/>
              <a:t>As requirements, you count </a:t>
            </a:r>
            <a:r>
              <a:rPr lang="en-US" dirty="0">
                <a:solidFill>
                  <a:srgbClr val="C00000"/>
                </a:solidFill>
              </a:rPr>
              <a:t>functional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non-functional requirements</a:t>
            </a:r>
            <a:r>
              <a:rPr lang="en-US" dirty="0"/>
              <a:t> and other features related to user experience and user interface design.</a:t>
            </a:r>
          </a:p>
          <a:p>
            <a:r>
              <a:rPr lang="en-US" dirty="0"/>
              <a:t>The Scrum </a:t>
            </a:r>
            <a:r>
              <a:rPr lang="en-US" dirty="0">
                <a:solidFill>
                  <a:srgbClr val="C00000"/>
                </a:solidFill>
              </a:rPr>
              <a:t>Product Owner</a:t>
            </a:r>
            <a:r>
              <a:rPr lang="en-US" dirty="0"/>
              <a:t> is </a:t>
            </a:r>
            <a:r>
              <a:rPr lang="en-US" dirty="0">
                <a:solidFill>
                  <a:srgbClr val="C00000"/>
                </a:solidFill>
              </a:rPr>
              <a:t>responsible</a:t>
            </a:r>
            <a:r>
              <a:rPr lang="en-US" dirty="0"/>
              <a:t> for the creation, maintenance, and fine-tuning of a </a:t>
            </a:r>
            <a:r>
              <a:rPr lang="en-US" dirty="0">
                <a:solidFill>
                  <a:srgbClr val="C00000"/>
                </a:solidFill>
              </a:rPr>
              <a:t>Product Backlog</a:t>
            </a:r>
            <a:r>
              <a:rPr lang="en-US" dirty="0"/>
              <a:t>. He </a:t>
            </a:r>
            <a:r>
              <a:rPr lang="en-US" dirty="0">
                <a:solidFill>
                  <a:srgbClr val="C00000"/>
                </a:solidFill>
              </a:rPr>
              <a:t>prioritizes requirements</a:t>
            </a:r>
            <a:r>
              <a:rPr lang="en-US" dirty="0"/>
              <a:t> in the Product Backlog.</a:t>
            </a:r>
          </a:p>
          <a:p>
            <a:r>
              <a:rPr lang="en-US" dirty="0"/>
              <a:t>The Product Backlog </a:t>
            </a:r>
            <a:r>
              <a:rPr lang="en-US" dirty="0">
                <a:solidFill>
                  <a:srgbClr val="C00000"/>
                </a:solidFill>
              </a:rPr>
              <a:t>doesn't answer</a:t>
            </a:r>
            <a:r>
              <a:rPr lang="en-US" dirty="0"/>
              <a:t> the question of </a:t>
            </a:r>
            <a:r>
              <a:rPr lang="en-US" dirty="0">
                <a:solidFill>
                  <a:srgbClr val="C00000"/>
                </a:solidFill>
              </a:rPr>
              <a:t>how</a:t>
            </a:r>
            <a:r>
              <a:rPr lang="en-US" dirty="0"/>
              <a:t> these requirements will be developed and delivered.</a:t>
            </a:r>
          </a:p>
          <a:p>
            <a:r>
              <a:rPr lang="en-US" dirty="0"/>
              <a:t>The Scrum Product Owner creates the </a:t>
            </a:r>
            <a:r>
              <a:rPr lang="en-US" dirty="0">
                <a:solidFill>
                  <a:srgbClr val="C00000"/>
                </a:solidFill>
              </a:rPr>
              <a:t>first version</a:t>
            </a:r>
            <a:r>
              <a:rPr lang="en-US" dirty="0"/>
              <a:t> of the Product Backlog based on his best initial understanding of the product.</a:t>
            </a:r>
          </a:p>
          <a:p>
            <a:r>
              <a:rPr lang="en-US" dirty="0"/>
              <a:t>While the Scrum </a:t>
            </a:r>
            <a:r>
              <a:rPr lang="en-US" dirty="0">
                <a:solidFill>
                  <a:srgbClr val="C00000"/>
                </a:solidFill>
              </a:rPr>
              <a:t>Product Owner</a:t>
            </a:r>
            <a:r>
              <a:rPr lang="en-US" dirty="0"/>
              <a:t> closely </a:t>
            </a:r>
            <a:r>
              <a:rPr lang="en-US" dirty="0">
                <a:solidFill>
                  <a:srgbClr val="C00000"/>
                </a:solidFill>
              </a:rPr>
              <a:t>observes</a:t>
            </a:r>
            <a:r>
              <a:rPr lang="en-US" dirty="0"/>
              <a:t> how the </a:t>
            </a:r>
            <a:r>
              <a:rPr lang="en-US" dirty="0">
                <a:solidFill>
                  <a:srgbClr val="C00000"/>
                </a:solidFill>
              </a:rPr>
              <a:t>product emerges</a:t>
            </a:r>
            <a:r>
              <a:rPr lang="en-US" dirty="0"/>
              <a:t> from sprint to sprint and while the knowledge about client requirements augments, he or she </a:t>
            </a:r>
            <a:r>
              <a:rPr lang="en-US" dirty="0">
                <a:solidFill>
                  <a:srgbClr val="C00000"/>
                </a:solidFill>
              </a:rPr>
              <a:t>adds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removes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fine-tunes requirements</a:t>
            </a:r>
            <a:r>
              <a:rPr lang="en-US" dirty="0"/>
              <a:t> in the Product Backlog.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383" y="72111"/>
            <a:ext cx="805407" cy="8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3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 Backlog - Sprint Phases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8" y="1562246"/>
            <a:ext cx="11929641" cy="472117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user story </a:t>
            </a:r>
            <a:r>
              <a:rPr lang="en-US" dirty="0"/>
              <a:t>in the Scrum Product Backlog </a:t>
            </a:r>
            <a:r>
              <a:rPr lang="en-US" dirty="0">
                <a:solidFill>
                  <a:srgbClr val="C00000"/>
                </a:solidFill>
              </a:rPr>
              <a:t>always add a business or technical value</a:t>
            </a:r>
            <a:r>
              <a:rPr lang="en-US" dirty="0"/>
              <a:t> to its client, business owner and end-users</a:t>
            </a:r>
          </a:p>
          <a:p>
            <a:r>
              <a:rPr lang="en-US" dirty="0"/>
              <a:t>All </a:t>
            </a:r>
            <a:r>
              <a:rPr lang="en-US" dirty="0">
                <a:solidFill>
                  <a:srgbClr val="C00000"/>
                </a:solidFill>
              </a:rPr>
              <a:t>user stories</a:t>
            </a:r>
            <a:r>
              <a:rPr lang="en-US" dirty="0"/>
              <a:t> in the Scrum Product Backlog are </a:t>
            </a:r>
            <a:r>
              <a:rPr lang="en-US" dirty="0">
                <a:solidFill>
                  <a:srgbClr val="C00000"/>
                </a:solidFill>
              </a:rPr>
              <a:t>prioritized </a:t>
            </a:r>
            <a:r>
              <a:rPr lang="en-US" dirty="0"/>
              <a:t>and ordered from highest to lowest priority</a:t>
            </a:r>
          </a:p>
          <a:p>
            <a:r>
              <a:rPr lang="en-US" dirty="0"/>
              <a:t>The level of details stored in a user story depends on its position within the Scrum Product Backlog</a:t>
            </a:r>
          </a:p>
          <a:p>
            <a:r>
              <a:rPr lang="en-US" dirty="0"/>
              <a:t>User </a:t>
            </a:r>
            <a:r>
              <a:rPr lang="en-US" dirty="0">
                <a:solidFill>
                  <a:srgbClr val="C00000"/>
                </a:solidFill>
              </a:rPr>
              <a:t>stories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estimated</a:t>
            </a:r>
          </a:p>
          <a:p>
            <a:r>
              <a:rPr lang="en-US" dirty="0"/>
              <a:t>There are </a:t>
            </a:r>
            <a:r>
              <a:rPr lang="en-US" dirty="0">
                <a:solidFill>
                  <a:srgbClr val="C00000"/>
                </a:solidFill>
              </a:rPr>
              <a:t>no action items</a:t>
            </a:r>
            <a:r>
              <a:rPr lang="en-US" dirty="0"/>
              <a:t> or low-level tasks in the Scrum Product Backlog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179" y="905891"/>
            <a:ext cx="11929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Each Scrum Product Backlog has specific attributes that differentiate it from a simple to-do list: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166" y="3922831"/>
            <a:ext cx="1554821" cy="15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1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Product Backlog - Sprint Phases Cont.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1763" y="877888"/>
          <a:ext cx="11928476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6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an authorized user I want to create new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an authorized user I want to 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 an authorized user I want to logout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script to purge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an authorized user I want to see the list</a:t>
                      </a:r>
                      <a:r>
                        <a:rPr lang="en-US" baseline="0" dirty="0"/>
                        <a:t> of items so that I can select 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 an authorized user I want to add new item so that</a:t>
                      </a:r>
                      <a:r>
                        <a:rPr lang="en-US" baseline="0" dirty="0"/>
                        <a:t> is appears in the 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an authorized user I want to delete the selected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an authorized user I want to edit</a:t>
                      </a:r>
                      <a:r>
                        <a:rPr lang="en-US" baseline="0" dirty="0"/>
                        <a:t> the selected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an authorized user I want to set a reminder for selected item so that I am reminded when item</a:t>
                      </a:r>
                      <a:r>
                        <a:rPr lang="en-US" baseline="0" dirty="0"/>
                        <a:t> is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and administrator</a:t>
                      </a:r>
                      <a:r>
                        <a:rPr lang="en-US" baseline="0" dirty="0"/>
                        <a:t> I want to see the list of accounts on 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66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Practices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early 2001, </a:t>
            </a:r>
            <a:r>
              <a:rPr lang="en-US" dirty="0">
                <a:solidFill>
                  <a:srgbClr val="B71B1C"/>
                </a:solidFill>
              </a:rPr>
              <a:t>motivated by the observation</a:t>
            </a:r>
            <a:r>
              <a:rPr lang="en-US" dirty="0"/>
              <a:t> that </a:t>
            </a:r>
            <a:r>
              <a:rPr lang="en-US" dirty="0">
                <a:solidFill>
                  <a:srgbClr val="B71B1C"/>
                </a:solidFill>
              </a:rPr>
              <a:t>software teams in many corporations were stuck</a:t>
            </a:r>
            <a:r>
              <a:rPr lang="en-US" dirty="0"/>
              <a:t> in a quagmire(difficulty) of ever-increasing process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B71B1C"/>
                </a:solidFill>
              </a:rPr>
              <a:t>group of industry experts</a:t>
            </a:r>
            <a:r>
              <a:rPr lang="en-US" dirty="0"/>
              <a:t> met to outline the values and principles that would allow software teams to </a:t>
            </a:r>
            <a:r>
              <a:rPr lang="en-US" b="1" dirty="0">
                <a:solidFill>
                  <a:srgbClr val="B71B1C"/>
                </a:solidFill>
              </a:rPr>
              <a:t>work quickly and respond to change</a:t>
            </a:r>
          </a:p>
          <a:p>
            <a:r>
              <a:rPr lang="en-US" dirty="0"/>
              <a:t>They called themselves the </a:t>
            </a:r>
            <a:r>
              <a:rPr lang="en-US" b="1" i="1" dirty="0">
                <a:solidFill>
                  <a:srgbClr val="B71B1C"/>
                </a:solidFill>
              </a:rPr>
              <a:t>Agile Alliance</a:t>
            </a:r>
            <a:r>
              <a:rPr lang="en-US" i="1" dirty="0"/>
              <a:t>. </a:t>
            </a:r>
            <a:r>
              <a:rPr lang="en-US" dirty="0"/>
              <a:t>They worked to create a statement of values. The result was </a:t>
            </a:r>
            <a:r>
              <a:rPr lang="en-US" b="1" i="1" dirty="0"/>
              <a:t>The Manifesto of the Agile Alliance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69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Sprint Planning - </a:t>
            </a:r>
            <a:r>
              <a:rPr lang="en-IN" dirty="0"/>
              <a:t>Sprint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sprint planning meeting is </a:t>
            </a:r>
            <a:r>
              <a:rPr lang="en-US" dirty="0">
                <a:solidFill>
                  <a:srgbClr val="C00000"/>
                </a:solidFill>
              </a:rPr>
              <a:t>attended</a:t>
            </a:r>
            <a:r>
              <a:rPr lang="en-US" dirty="0"/>
              <a:t> by the </a:t>
            </a:r>
            <a:r>
              <a:rPr lang="en-US" dirty="0">
                <a:solidFill>
                  <a:srgbClr val="C00000"/>
                </a:solidFill>
              </a:rPr>
              <a:t>product owner, Scrum Master, and the development team</a:t>
            </a:r>
            <a:r>
              <a:rPr lang="en-US" dirty="0"/>
              <a:t>.</a:t>
            </a:r>
          </a:p>
          <a:p>
            <a:r>
              <a:rPr lang="en-US" dirty="0"/>
              <a:t>The duration of the sprint planning meeting is generally based on rule of thumb: “</a:t>
            </a:r>
            <a:r>
              <a:rPr lang="en-US" dirty="0">
                <a:solidFill>
                  <a:srgbClr val="C00000"/>
                </a:solidFill>
              </a:rPr>
              <a:t>Multiply the number of weeks in your sprint by 2 hours</a:t>
            </a:r>
            <a:r>
              <a:rPr lang="en-US" dirty="0"/>
              <a:t>”</a:t>
            </a:r>
          </a:p>
          <a:p>
            <a:r>
              <a:rPr lang="en-US" dirty="0"/>
              <a:t>Sprint Planning Meeting constitutes two parts, namely the </a:t>
            </a:r>
            <a:r>
              <a:rPr lang="en-US" dirty="0">
                <a:solidFill>
                  <a:srgbClr val="C00000"/>
                </a:solidFill>
              </a:rPr>
              <a:t>WHAT-Meeting</a:t>
            </a:r>
            <a:r>
              <a:rPr lang="en-US" dirty="0"/>
              <a:t>, and the </a:t>
            </a:r>
            <a:r>
              <a:rPr lang="en-US" dirty="0">
                <a:solidFill>
                  <a:srgbClr val="C00000"/>
                </a:solidFill>
              </a:rPr>
              <a:t>HOW-Meeting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WHAT</a:t>
            </a:r>
            <a:r>
              <a:rPr lang="en-US" dirty="0"/>
              <a:t>-Meeting focuses on the </a:t>
            </a:r>
            <a:r>
              <a:rPr lang="en-US" dirty="0">
                <a:solidFill>
                  <a:srgbClr val="C00000"/>
                </a:solidFill>
              </a:rPr>
              <a:t>scope of a Sprint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HOW</a:t>
            </a:r>
            <a:r>
              <a:rPr lang="en-US" dirty="0"/>
              <a:t>-Meeting focuses on </a:t>
            </a:r>
            <a:r>
              <a:rPr lang="en-US" dirty="0">
                <a:solidFill>
                  <a:srgbClr val="C00000"/>
                </a:solidFill>
              </a:rPr>
              <a:t>how this scope will be implemented</a:t>
            </a:r>
          </a:p>
          <a:p>
            <a:r>
              <a:rPr lang="en-US" dirty="0"/>
              <a:t>Sprint planning is basically divided into 2 parts: </a:t>
            </a:r>
            <a:r>
              <a:rPr lang="en-US" dirty="0">
                <a:solidFill>
                  <a:srgbClr val="C00000"/>
                </a:solidFill>
              </a:rPr>
              <a:t>Sprint Goal</a:t>
            </a:r>
            <a:r>
              <a:rPr lang="en-US" dirty="0"/>
              <a:t> &amp; </a:t>
            </a:r>
            <a:r>
              <a:rPr lang="en-US" dirty="0">
                <a:solidFill>
                  <a:srgbClr val="C00000"/>
                </a:solidFill>
              </a:rPr>
              <a:t>Sprint Backlog</a:t>
            </a:r>
          </a:p>
          <a:p>
            <a:r>
              <a:rPr lang="en-US" b="1" dirty="0"/>
              <a:t>The Sprint Goal: </a:t>
            </a:r>
          </a:p>
          <a:p>
            <a:pPr lvl="1"/>
            <a:r>
              <a:rPr lang="en-US" dirty="0"/>
              <a:t>It is a concise and realistic </a:t>
            </a:r>
            <a:r>
              <a:rPr lang="en-US" dirty="0">
                <a:solidFill>
                  <a:srgbClr val="C00000"/>
                </a:solidFill>
              </a:rPr>
              <a:t>description</a:t>
            </a:r>
            <a:r>
              <a:rPr lang="en-US" dirty="0"/>
              <a:t> of what the </a:t>
            </a:r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 will attempt to </a:t>
            </a:r>
            <a:r>
              <a:rPr lang="en-US" dirty="0">
                <a:solidFill>
                  <a:srgbClr val="C00000"/>
                </a:solidFill>
              </a:rPr>
              <a:t>achieve</a:t>
            </a:r>
            <a:r>
              <a:rPr lang="en-US" dirty="0"/>
              <a:t> for business, end-users, and IT systems.</a:t>
            </a:r>
          </a:p>
          <a:p>
            <a:pPr lvl="1"/>
            <a:r>
              <a:rPr lang="en-US" dirty="0"/>
              <a:t>The first half of sprint planning goes with deciding the sprint goal.</a:t>
            </a:r>
          </a:p>
          <a:p>
            <a:pPr lvl="1"/>
            <a:r>
              <a:rPr lang="en-US" dirty="0"/>
              <a:t>It is discussed and decided </a:t>
            </a:r>
            <a:r>
              <a:rPr lang="en-US" dirty="0">
                <a:solidFill>
                  <a:srgbClr val="C00000"/>
                </a:solidFill>
              </a:rPr>
              <a:t>collaboratively</a:t>
            </a:r>
            <a:r>
              <a:rPr lang="en-US" dirty="0"/>
              <a:t> by the </a:t>
            </a:r>
            <a:r>
              <a:rPr lang="en-US" dirty="0">
                <a:solidFill>
                  <a:srgbClr val="C00000"/>
                </a:solidFill>
              </a:rPr>
              <a:t>team</a:t>
            </a:r>
            <a:r>
              <a:rPr lang="en-US" dirty="0"/>
              <a:t> and the </a:t>
            </a:r>
            <a:r>
              <a:rPr lang="en-US" dirty="0">
                <a:solidFill>
                  <a:srgbClr val="C00000"/>
                </a:solidFill>
              </a:rPr>
              <a:t>product owner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team discusses on </a:t>
            </a:r>
            <a:r>
              <a:rPr lang="en-US" dirty="0">
                <a:solidFill>
                  <a:srgbClr val="C00000"/>
                </a:solidFill>
              </a:rPr>
              <a:t>what needs</a:t>
            </a:r>
            <a:r>
              <a:rPr lang="en-US" dirty="0"/>
              <a:t> to be </a:t>
            </a:r>
            <a:r>
              <a:rPr lang="en-US" dirty="0">
                <a:solidFill>
                  <a:srgbClr val="C00000"/>
                </a:solidFill>
              </a:rPr>
              <a:t>achieved</a:t>
            </a:r>
            <a:r>
              <a:rPr lang="en-US" dirty="0"/>
              <a:t> at the end of that particular sprint.</a:t>
            </a:r>
          </a:p>
        </p:txBody>
      </p:sp>
    </p:spTree>
    <p:extLst>
      <p:ext uri="{BB962C8B-B14F-4D97-AF65-F5344CB8AC3E}">
        <p14:creationId xmlns:p14="http://schemas.microsoft.com/office/powerpoint/2010/main" val="5419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Planning - </a:t>
            </a:r>
            <a:r>
              <a:rPr lang="en-IN" dirty="0"/>
              <a:t>Sprint Phases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Sprint Backlog: </a:t>
            </a:r>
          </a:p>
          <a:p>
            <a:pPr lvl="1"/>
            <a:r>
              <a:rPr lang="en-US" dirty="0"/>
              <a:t>This is the other </a:t>
            </a:r>
            <a:r>
              <a:rPr lang="en-US" dirty="0">
                <a:solidFill>
                  <a:srgbClr val="C00000"/>
                </a:solidFill>
              </a:rPr>
              <a:t>output</a:t>
            </a:r>
            <a:r>
              <a:rPr lang="en-US" dirty="0"/>
              <a:t> of</a:t>
            </a:r>
            <a:r>
              <a:rPr lang="en-US" dirty="0">
                <a:solidFill>
                  <a:srgbClr val="C00000"/>
                </a:solidFill>
              </a:rPr>
              <a:t> sprint planning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Sprint backlog </a:t>
            </a:r>
            <a:r>
              <a:rPr lang="en-US" dirty="0"/>
              <a:t>is the </a:t>
            </a:r>
            <a:r>
              <a:rPr lang="en-US" dirty="0">
                <a:solidFill>
                  <a:srgbClr val="C00000"/>
                </a:solidFill>
              </a:rPr>
              <a:t>list of the product backlog item</a:t>
            </a:r>
            <a:r>
              <a:rPr lang="en-US" dirty="0"/>
              <a:t> for which the development team </a:t>
            </a:r>
            <a:r>
              <a:rPr lang="en-US" dirty="0">
                <a:solidFill>
                  <a:srgbClr val="C00000"/>
                </a:solidFill>
              </a:rPr>
              <a:t>commits to deliver</a:t>
            </a:r>
            <a:r>
              <a:rPr lang="en-US" dirty="0"/>
              <a:t> as part of that particular sprint.</a:t>
            </a:r>
          </a:p>
          <a:p>
            <a:r>
              <a:rPr lang="en-US" b="1" dirty="0"/>
              <a:t>Sprint Velocity: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Sprint velocity</a:t>
            </a:r>
            <a:r>
              <a:rPr lang="en-US" dirty="0"/>
              <a:t> is the </a:t>
            </a:r>
            <a:r>
              <a:rPr lang="en-US" dirty="0">
                <a:solidFill>
                  <a:srgbClr val="C00000"/>
                </a:solidFill>
              </a:rPr>
              <a:t>capability of the development team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deliver the number of user stories</a:t>
            </a:r>
            <a:r>
              <a:rPr lang="en-US" dirty="0"/>
              <a:t> based on the estimated story points in other words the </a:t>
            </a:r>
            <a:r>
              <a:rPr lang="en-US" b="1" dirty="0"/>
              <a:t>speed/rate of progress </a:t>
            </a:r>
            <a:r>
              <a:rPr lang="en-US" dirty="0"/>
              <a:t>of a Scrum Team is called "Velocity". </a:t>
            </a:r>
          </a:p>
          <a:p>
            <a:pPr lvl="1"/>
            <a:r>
              <a:rPr lang="en-US" dirty="0"/>
              <a:t>Sprint </a:t>
            </a:r>
            <a:r>
              <a:rPr lang="en-US" dirty="0">
                <a:solidFill>
                  <a:srgbClr val="C00000"/>
                </a:solidFill>
              </a:rPr>
              <a:t>velocity of the first sprint</a:t>
            </a:r>
            <a:r>
              <a:rPr lang="en-US" dirty="0"/>
              <a:t> decides the capacity of the development team and hence will be </a:t>
            </a:r>
            <a:r>
              <a:rPr lang="en-US" dirty="0">
                <a:solidFill>
                  <a:srgbClr val="C00000"/>
                </a:solidFill>
              </a:rPr>
              <a:t>useful for planning further sprints</a:t>
            </a:r>
            <a:r>
              <a:rPr lang="en-US" dirty="0"/>
              <a:t> accordingly.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expresses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total number of story points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completed</a:t>
            </a:r>
            <a:r>
              <a:rPr lang="en-US" dirty="0"/>
              <a:t> that the Scrum Team delivers per Sprint (Iteration).</a:t>
            </a:r>
          </a:p>
        </p:txBody>
      </p:sp>
    </p:spTree>
    <p:extLst>
      <p:ext uri="{BB962C8B-B14F-4D97-AF65-F5344CB8AC3E}">
        <p14:creationId xmlns:p14="http://schemas.microsoft.com/office/powerpoint/2010/main" val="109948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WHAT-Meeting | </a:t>
            </a:r>
            <a:r>
              <a:rPr lang="en-US" dirty="0"/>
              <a:t>Sprint Planning - </a:t>
            </a:r>
            <a:r>
              <a:rPr lang="en-IN" dirty="0"/>
              <a:t>Sprint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1372234"/>
            <a:ext cx="11929641" cy="3035994"/>
          </a:xfrm>
        </p:spPr>
        <p:txBody>
          <a:bodyPr/>
          <a:lstStyle/>
          <a:p>
            <a:r>
              <a:rPr lang="en-US" dirty="0"/>
              <a:t>The Scrum Product Owner </a:t>
            </a:r>
            <a:r>
              <a:rPr lang="en-US" dirty="0">
                <a:solidFill>
                  <a:srgbClr val="C00000"/>
                </a:solidFill>
              </a:rPr>
              <a:t>defines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Sprint Goal</a:t>
            </a:r>
            <a:r>
              <a:rPr lang="en-US" dirty="0"/>
              <a:t>.</a:t>
            </a:r>
          </a:p>
          <a:p>
            <a:r>
              <a:rPr lang="en-US" dirty="0"/>
              <a:t>Based on this goal, the Scrum Product Owner </a:t>
            </a:r>
            <a:r>
              <a:rPr lang="en-US" dirty="0">
                <a:solidFill>
                  <a:srgbClr val="C00000"/>
                </a:solidFill>
              </a:rPr>
              <a:t>chooses the candidate user stories</a:t>
            </a:r>
            <a:r>
              <a:rPr lang="en-US" dirty="0"/>
              <a:t> for the Sprint </a:t>
            </a:r>
            <a:r>
              <a:rPr lang="en-US" dirty="0">
                <a:solidFill>
                  <a:srgbClr val="C00000"/>
                </a:solidFill>
              </a:rPr>
              <a:t>from</a:t>
            </a:r>
            <a:r>
              <a:rPr lang="en-US" dirty="0"/>
              <a:t> the Scrum </a:t>
            </a:r>
            <a:r>
              <a:rPr lang="en-US" dirty="0">
                <a:solidFill>
                  <a:srgbClr val="C00000"/>
                </a:solidFill>
              </a:rPr>
              <a:t>Product Backlog</a:t>
            </a:r>
            <a:r>
              <a:rPr lang="en-US" dirty="0"/>
              <a:t>.</a:t>
            </a:r>
          </a:p>
          <a:p>
            <a:r>
              <a:rPr lang="en-US" dirty="0"/>
              <a:t>These </a:t>
            </a:r>
            <a:r>
              <a:rPr lang="en-US" dirty="0">
                <a:solidFill>
                  <a:srgbClr val="C00000"/>
                </a:solidFill>
              </a:rPr>
              <a:t>user stories </a:t>
            </a:r>
            <a:r>
              <a:rPr lang="en-US" dirty="0"/>
              <a:t>are </a:t>
            </a:r>
            <a:r>
              <a:rPr lang="en-US" dirty="0">
                <a:solidFill>
                  <a:srgbClr val="C00000"/>
                </a:solidFill>
              </a:rPr>
              <a:t>edited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broken into smaller user stories</a:t>
            </a:r>
            <a:r>
              <a:rPr lang="en-US" dirty="0"/>
              <a:t> when necessary so that they can be processed within one Sprint.</a:t>
            </a:r>
          </a:p>
          <a:p>
            <a:r>
              <a:rPr lang="en-US" dirty="0"/>
              <a:t>The user </a:t>
            </a:r>
            <a:r>
              <a:rPr lang="en-US" dirty="0">
                <a:solidFill>
                  <a:srgbClr val="C00000"/>
                </a:solidFill>
              </a:rPr>
              <a:t>stories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estimated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prioritized</a:t>
            </a:r>
            <a:r>
              <a:rPr lang="en-US" dirty="0"/>
              <a:t>.</a:t>
            </a:r>
          </a:p>
          <a:p>
            <a:r>
              <a:rPr lang="en-US" dirty="0"/>
              <a:t>The Scrum Team </a:t>
            </a:r>
            <a:r>
              <a:rPr lang="en-US" dirty="0">
                <a:solidFill>
                  <a:srgbClr val="C00000"/>
                </a:solidFill>
              </a:rPr>
              <a:t>plans its capacity</a:t>
            </a:r>
            <a:r>
              <a:rPr lang="en-US" dirty="0"/>
              <a:t> for the upcoming Sprint.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179" y="855976"/>
            <a:ext cx="11769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 Sprint Planning Meeting </a:t>
            </a:r>
            <a:r>
              <a:rPr lang="en-US" sz="2400" b="1" dirty="0">
                <a:solidFill>
                  <a:srgbClr val="C00000"/>
                </a:solidFill>
              </a:rPr>
              <a:t>starts</a:t>
            </a:r>
            <a:r>
              <a:rPr lang="en-US" sz="2400" b="1" dirty="0"/>
              <a:t> with a </a:t>
            </a:r>
            <a:r>
              <a:rPr lang="en-US" sz="2400" b="1" dirty="0">
                <a:solidFill>
                  <a:srgbClr val="C00000"/>
                </a:solidFill>
              </a:rPr>
              <a:t>WHAT-Meeting</a:t>
            </a:r>
            <a:r>
              <a:rPr lang="en-US" sz="2400" b="1" dirty="0"/>
              <a:t>. </a:t>
            </a:r>
            <a:r>
              <a:rPr lang="en-US" sz="2400" dirty="0"/>
              <a:t>It requires following preparation</a:t>
            </a:r>
          </a:p>
        </p:txBody>
      </p:sp>
    </p:spTree>
    <p:extLst>
      <p:ext uri="{BB962C8B-B14F-4D97-AF65-F5344CB8AC3E}">
        <p14:creationId xmlns:p14="http://schemas.microsoft.com/office/powerpoint/2010/main" val="7465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WHAT-Meeting | </a:t>
            </a:r>
            <a:r>
              <a:rPr lang="en-US" dirty="0"/>
              <a:t>Sprint Planning - </a:t>
            </a:r>
            <a:r>
              <a:rPr lang="en-IN" dirty="0"/>
              <a:t>Sprint Phases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26" y="1470084"/>
            <a:ext cx="11929641" cy="55905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Product Owner</a:t>
            </a:r>
            <a:r>
              <a:rPr lang="en-US" dirty="0"/>
              <a:t> introduces the </a:t>
            </a:r>
            <a:r>
              <a:rPr lang="en-US" dirty="0">
                <a:solidFill>
                  <a:srgbClr val="C00000"/>
                </a:solidFill>
              </a:rPr>
              <a:t>Sprint goal</a:t>
            </a:r>
            <a:r>
              <a:rPr lang="en-US" dirty="0"/>
              <a:t> and his </a:t>
            </a:r>
            <a:r>
              <a:rPr lang="en-US" dirty="0">
                <a:solidFill>
                  <a:srgbClr val="C00000"/>
                </a:solidFill>
              </a:rPr>
              <a:t>pre-selection of requirements</a:t>
            </a:r>
            <a:r>
              <a:rPr lang="en-US" dirty="0"/>
              <a:t>, which should go into the product increment.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Scrum Team identifies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required tasks</a:t>
            </a:r>
            <a:r>
              <a:rPr lang="en-US" dirty="0"/>
              <a:t> and their </a:t>
            </a:r>
            <a:r>
              <a:rPr lang="en-US" dirty="0">
                <a:solidFill>
                  <a:srgbClr val="C00000"/>
                </a:solidFill>
              </a:rPr>
              <a:t>estimations</a:t>
            </a:r>
            <a:r>
              <a:rPr lang="en-US" dirty="0"/>
              <a:t>. It's the role of the Scrum Team to decide </a:t>
            </a:r>
            <a:r>
              <a:rPr lang="en-US" dirty="0">
                <a:solidFill>
                  <a:srgbClr val="C00000"/>
                </a:solidFill>
              </a:rPr>
              <a:t>which and how many requirements preselected by the product owner they can confidently deliver in this Sprint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Scrum Master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moderates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meeting</a:t>
            </a:r>
            <a:r>
              <a:rPr lang="en-US" dirty="0"/>
              <a:t>. He </a:t>
            </a:r>
            <a:r>
              <a:rPr lang="en-US" dirty="0">
                <a:solidFill>
                  <a:srgbClr val="C00000"/>
                </a:solidFill>
              </a:rPr>
              <a:t>ensures</a:t>
            </a:r>
            <a:r>
              <a:rPr lang="en-US" dirty="0"/>
              <a:t> that the </a:t>
            </a:r>
            <a:r>
              <a:rPr lang="en-US" dirty="0">
                <a:solidFill>
                  <a:srgbClr val="C00000"/>
                </a:solidFill>
              </a:rPr>
              <a:t>self-organization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autonomous decision-making capability</a:t>
            </a:r>
            <a:r>
              <a:rPr lang="en-US" dirty="0"/>
              <a:t> of the Scrum Team remain intact.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1026" y="859810"/>
            <a:ext cx="11664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duties of various Scrum roles</a:t>
            </a:r>
            <a:r>
              <a:rPr lang="en-US" sz="2400" dirty="0"/>
              <a:t> during the course of the </a:t>
            </a:r>
            <a:r>
              <a:rPr lang="en-US" sz="2400" dirty="0">
                <a:solidFill>
                  <a:srgbClr val="C00000"/>
                </a:solidFill>
              </a:rPr>
              <a:t>WHAT-Meeting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9972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HOW-Meeting | </a:t>
            </a:r>
            <a:r>
              <a:rPr lang="en-US" dirty="0"/>
              <a:t>Sprint Planning - </a:t>
            </a:r>
            <a:r>
              <a:rPr lang="en-IN" dirty="0"/>
              <a:t>Sprint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purpose</a:t>
            </a:r>
            <a:r>
              <a:rPr lang="en-US" dirty="0"/>
              <a:t> of </a:t>
            </a:r>
            <a:r>
              <a:rPr lang="en-US" b="1" dirty="0">
                <a:solidFill>
                  <a:srgbClr val="C00000"/>
                </a:solidFill>
              </a:rPr>
              <a:t>HOW-Meeting</a:t>
            </a:r>
            <a:r>
              <a:rPr lang="en-US" dirty="0"/>
              <a:t> is to </a:t>
            </a:r>
            <a:r>
              <a:rPr lang="en-US" dirty="0">
                <a:solidFill>
                  <a:srgbClr val="C00000"/>
                </a:solidFill>
              </a:rPr>
              <a:t>fill the Sprint Backlog</a:t>
            </a:r>
            <a:r>
              <a:rPr lang="en-US" dirty="0"/>
              <a:t> by </a:t>
            </a:r>
            <a:r>
              <a:rPr lang="en-US" dirty="0">
                <a:solidFill>
                  <a:srgbClr val="C00000"/>
                </a:solidFill>
              </a:rPr>
              <a:t>identifying</a:t>
            </a:r>
            <a:r>
              <a:rPr lang="en-US" dirty="0"/>
              <a:t> the concrete </a:t>
            </a:r>
            <a:r>
              <a:rPr lang="en-US" dirty="0">
                <a:solidFill>
                  <a:srgbClr val="C00000"/>
                </a:solidFill>
              </a:rPr>
              <a:t>tasks</a:t>
            </a:r>
            <a:r>
              <a:rPr lang="en-US" dirty="0"/>
              <a:t> needed to </a:t>
            </a:r>
            <a:r>
              <a:rPr lang="en-US" dirty="0">
                <a:solidFill>
                  <a:srgbClr val="C00000"/>
                </a:solidFill>
              </a:rPr>
              <a:t>execute committed user stories </a:t>
            </a:r>
            <a:r>
              <a:rPr lang="en-US" dirty="0"/>
              <a:t>for the Sprint.</a:t>
            </a:r>
          </a:p>
          <a:p>
            <a:r>
              <a:rPr lang="en-US" dirty="0"/>
              <a:t>These </a:t>
            </a:r>
            <a:r>
              <a:rPr lang="en-US" dirty="0">
                <a:solidFill>
                  <a:srgbClr val="C00000"/>
                </a:solidFill>
              </a:rPr>
              <a:t>tasks</a:t>
            </a:r>
            <a:r>
              <a:rPr lang="en-US" dirty="0"/>
              <a:t> usually (but not limited to) </a:t>
            </a:r>
            <a:r>
              <a:rPr lang="en-US" dirty="0">
                <a:solidFill>
                  <a:srgbClr val="C00000"/>
                </a:solidFill>
              </a:rPr>
              <a:t>include</a:t>
            </a:r>
            <a:r>
              <a:rPr lang="en-US" dirty="0"/>
              <a:t> activities such as </a:t>
            </a:r>
            <a:r>
              <a:rPr lang="en-US" dirty="0">
                <a:solidFill>
                  <a:srgbClr val="C00000"/>
                </a:solidFill>
              </a:rPr>
              <a:t>analysis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design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development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testing</a:t>
            </a:r>
            <a:r>
              <a:rPr lang="en-US" dirty="0"/>
              <a:t>,</a:t>
            </a:r>
            <a:r>
              <a:rPr lang="en-US" dirty="0">
                <a:solidFill>
                  <a:srgbClr val="C00000"/>
                </a:solidFill>
              </a:rPr>
              <a:t> software build packaging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documentation</a:t>
            </a:r>
            <a:r>
              <a:rPr lang="en-US" dirty="0"/>
              <a:t>.</a:t>
            </a:r>
          </a:p>
          <a:p>
            <a:r>
              <a:rPr lang="en-US" dirty="0"/>
              <a:t>The Scrum Team </a:t>
            </a:r>
            <a:r>
              <a:rPr lang="en-US" dirty="0">
                <a:solidFill>
                  <a:srgbClr val="C00000"/>
                </a:solidFill>
              </a:rPr>
              <a:t>estimates</a:t>
            </a:r>
            <a:r>
              <a:rPr lang="en-US" dirty="0"/>
              <a:t> these </a:t>
            </a:r>
            <a:r>
              <a:rPr lang="en-US" dirty="0">
                <a:solidFill>
                  <a:srgbClr val="C00000"/>
                </a:solidFill>
              </a:rPr>
              <a:t>tasks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unit for this estimation</a:t>
            </a:r>
            <a:r>
              <a:rPr lang="en-US" dirty="0"/>
              <a:t> can be </a:t>
            </a:r>
            <a:r>
              <a:rPr lang="en-US" dirty="0">
                <a:solidFill>
                  <a:srgbClr val="C00000"/>
                </a:solidFill>
              </a:rPr>
              <a:t>person-hours</a:t>
            </a:r>
            <a:r>
              <a:rPr lang="en-US" dirty="0"/>
              <a:t>. </a:t>
            </a:r>
          </a:p>
          <a:p>
            <a:r>
              <a:rPr lang="en-US" dirty="0"/>
              <a:t>Based on these estimates, the team has now</a:t>
            </a:r>
            <a:r>
              <a:rPr lang="en-US" dirty="0">
                <a:solidFill>
                  <a:srgbClr val="C00000"/>
                </a:solidFill>
              </a:rPr>
              <a:t> its baseline about how long each user story will take</a:t>
            </a:r>
            <a:r>
              <a:rPr lang="en-US" dirty="0"/>
              <a:t> them to deliver.</a:t>
            </a:r>
          </a:p>
        </p:txBody>
      </p:sp>
    </p:spTree>
    <p:extLst>
      <p:ext uri="{BB962C8B-B14F-4D97-AF65-F5344CB8AC3E}">
        <p14:creationId xmlns:p14="http://schemas.microsoft.com/office/powerpoint/2010/main" val="13571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Backlog - </a:t>
            </a:r>
            <a:r>
              <a:rPr lang="en-IN" dirty="0"/>
              <a:t>Sprint Phases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Sprint Backlog</a:t>
            </a:r>
            <a:r>
              <a:rPr lang="en-US" dirty="0"/>
              <a:t> is the </a:t>
            </a:r>
            <a:r>
              <a:rPr lang="en-US" dirty="0">
                <a:solidFill>
                  <a:srgbClr val="C00000"/>
                </a:solidFill>
              </a:rPr>
              <a:t>list of the product backlog item</a:t>
            </a:r>
            <a:r>
              <a:rPr lang="en-US" dirty="0"/>
              <a:t> for which the Development </a:t>
            </a:r>
            <a:r>
              <a:rPr lang="en-US" dirty="0">
                <a:solidFill>
                  <a:srgbClr val="C00000"/>
                </a:solidFill>
              </a:rPr>
              <a:t>team commits to deliver</a:t>
            </a:r>
            <a:r>
              <a:rPr lang="en-US" dirty="0"/>
              <a:t> as part of that particular </a:t>
            </a:r>
            <a:r>
              <a:rPr lang="en-US" dirty="0">
                <a:solidFill>
                  <a:srgbClr val="C00000"/>
                </a:solidFill>
              </a:rPr>
              <a:t>sprint</a:t>
            </a:r>
            <a:r>
              <a:rPr lang="en-US" dirty="0"/>
              <a:t>. </a:t>
            </a:r>
          </a:p>
          <a:p>
            <a:r>
              <a:rPr lang="en-US" dirty="0"/>
              <a:t>Sprint Backlog is a </a:t>
            </a:r>
            <a:r>
              <a:rPr lang="en-US" dirty="0">
                <a:solidFill>
                  <a:srgbClr val="C00000"/>
                </a:solidFill>
              </a:rPr>
              <a:t>living artifact</a:t>
            </a:r>
            <a:r>
              <a:rPr lang="en-US" dirty="0"/>
              <a:t>, and during the </a:t>
            </a:r>
            <a:r>
              <a:rPr lang="en-US" dirty="0">
                <a:solidFill>
                  <a:srgbClr val="C00000"/>
                </a:solidFill>
              </a:rPr>
              <a:t>duration of Sprint</a:t>
            </a:r>
            <a:r>
              <a:rPr lang="en-US" dirty="0"/>
              <a:t>, the team members </a:t>
            </a:r>
            <a:r>
              <a:rPr lang="en-US" dirty="0">
                <a:solidFill>
                  <a:srgbClr val="C00000"/>
                </a:solidFill>
              </a:rPr>
              <a:t>continuously update it</a:t>
            </a:r>
            <a:r>
              <a:rPr lang="en-US" dirty="0"/>
              <a:t>.</a:t>
            </a:r>
          </a:p>
          <a:p>
            <a:r>
              <a:rPr lang="en-US" dirty="0"/>
              <a:t>When a Scrum Team member works on a task, his or her name is associated with it.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status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task</a:t>
            </a:r>
            <a:r>
              <a:rPr lang="en-US" dirty="0"/>
              <a:t> is set to </a:t>
            </a:r>
            <a:r>
              <a:rPr lang="en-US" dirty="0">
                <a:solidFill>
                  <a:srgbClr val="C00000"/>
                </a:solidFill>
              </a:rPr>
              <a:t>"Started Tasks"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"Work In Progress"</a:t>
            </a:r>
            <a:r>
              <a:rPr lang="en-US" dirty="0"/>
              <a:t>.</a:t>
            </a:r>
          </a:p>
          <a:p>
            <a:r>
              <a:rPr lang="en-US" dirty="0"/>
              <a:t>When the </a:t>
            </a:r>
            <a:r>
              <a:rPr lang="en-US" dirty="0">
                <a:solidFill>
                  <a:srgbClr val="C00000"/>
                </a:solidFill>
              </a:rPr>
              <a:t>task is completed </a:t>
            </a:r>
            <a:r>
              <a:rPr lang="en-US" dirty="0"/>
              <a:t>according to its Definition of Done, its status is set to "</a:t>
            </a:r>
            <a:r>
              <a:rPr lang="en-US" dirty="0">
                <a:solidFill>
                  <a:srgbClr val="C00000"/>
                </a:solidFill>
              </a:rPr>
              <a:t>Done</a:t>
            </a:r>
            <a:r>
              <a:rPr lang="en-US" dirty="0"/>
              <a:t>" or "</a:t>
            </a:r>
            <a:r>
              <a:rPr lang="en-US" dirty="0">
                <a:solidFill>
                  <a:srgbClr val="C00000"/>
                </a:solidFill>
              </a:rPr>
              <a:t>Completed</a:t>
            </a:r>
            <a:r>
              <a:rPr lang="en-US" dirty="0"/>
              <a:t>".</a:t>
            </a:r>
          </a:p>
          <a:p>
            <a:r>
              <a:rPr lang="en-US" dirty="0">
                <a:solidFill>
                  <a:srgbClr val="C00000"/>
                </a:solidFill>
              </a:rPr>
              <a:t>New tasks </a:t>
            </a:r>
            <a:r>
              <a:rPr lang="en-US" dirty="0"/>
              <a:t>(not new user stories) </a:t>
            </a:r>
            <a:r>
              <a:rPr lang="en-US" dirty="0">
                <a:solidFill>
                  <a:srgbClr val="C00000"/>
                </a:solidFill>
              </a:rPr>
              <a:t>can be added </a:t>
            </a:r>
            <a:r>
              <a:rPr lang="en-US" dirty="0"/>
              <a:t>to the Sprint Backlog during the Sprint. </a:t>
            </a:r>
          </a:p>
          <a:p>
            <a:r>
              <a:rPr lang="en-US" dirty="0"/>
              <a:t>At the </a:t>
            </a:r>
            <a:r>
              <a:rPr lang="en-US" dirty="0">
                <a:solidFill>
                  <a:srgbClr val="C00000"/>
                </a:solidFill>
              </a:rPr>
              <a:t>end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every day</a:t>
            </a:r>
            <a:r>
              <a:rPr lang="en-US" dirty="0"/>
              <a:t>, the </a:t>
            </a:r>
            <a:r>
              <a:rPr lang="en-US" dirty="0">
                <a:solidFill>
                  <a:srgbClr val="C00000"/>
                </a:solidFill>
              </a:rPr>
              <a:t>remaining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effort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deliver</a:t>
            </a:r>
            <a:r>
              <a:rPr lang="en-US" dirty="0"/>
              <a:t> the full Sprint Backlog is </a:t>
            </a:r>
            <a:r>
              <a:rPr lang="en-US" dirty="0">
                <a:solidFill>
                  <a:srgbClr val="C00000"/>
                </a:solidFill>
              </a:rPr>
              <a:t>calculated</a:t>
            </a:r>
            <a:r>
              <a:rPr lang="en-US" dirty="0"/>
              <a:t>. </a:t>
            </a:r>
          </a:p>
          <a:p>
            <a:r>
              <a:rPr lang="en-US" dirty="0"/>
              <a:t>This helps the Scrum Team and the Scrum Product Owner to </a:t>
            </a:r>
            <a:r>
              <a:rPr lang="en-US" dirty="0">
                <a:solidFill>
                  <a:srgbClr val="C00000"/>
                </a:solidFill>
              </a:rPr>
              <a:t>monitor the remaining amount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work</a:t>
            </a:r>
            <a:r>
              <a:rPr lang="en-US" dirty="0"/>
              <a:t> to bring the Sprint goals to success.</a:t>
            </a:r>
          </a:p>
        </p:txBody>
      </p:sp>
    </p:spTree>
    <p:extLst>
      <p:ext uri="{BB962C8B-B14F-4D97-AF65-F5344CB8AC3E}">
        <p14:creationId xmlns:p14="http://schemas.microsoft.com/office/powerpoint/2010/main" val="211936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- </a:t>
            </a:r>
            <a:r>
              <a:rPr lang="en-IN" dirty="0"/>
              <a:t>Sprint Phases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</a:t>
            </a:r>
            <a:r>
              <a:rPr lang="en-US" dirty="0">
                <a:solidFill>
                  <a:srgbClr val="C00000"/>
                </a:solidFill>
              </a:rPr>
              <a:t>activities</a:t>
            </a:r>
            <a:r>
              <a:rPr lang="en-US" dirty="0"/>
              <a:t> to implement the requirements </a:t>
            </a:r>
            <a:r>
              <a:rPr lang="en-US" dirty="0">
                <a:solidFill>
                  <a:srgbClr val="C00000"/>
                </a:solidFill>
              </a:rPr>
              <a:t>happen</a:t>
            </a:r>
            <a:r>
              <a:rPr lang="en-US" dirty="0"/>
              <a:t> during </a:t>
            </a:r>
            <a:r>
              <a:rPr lang="en-US" dirty="0">
                <a:solidFill>
                  <a:srgbClr val="C00000"/>
                </a:solidFill>
              </a:rPr>
              <a:t>Sprints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Sprint Defined period</a:t>
            </a:r>
            <a:r>
              <a:rPr lang="en-US" dirty="0"/>
              <a:t> of time in which the specific committed work has to be completed.</a:t>
            </a:r>
          </a:p>
          <a:p>
            <a:r>
              <a:rPr lang="en-US" dirty="0"/>
              <a:t>Sprint is</a:t>
            </a:r>
            <a:r>
              <a:rPr lang="en-US" dirty="0">
                <a:solidFill>
                  <a:srgbClr val="C00000"/>
                </a:solidFill>
              </a:rPr>
              <a:t> time-boxed</a:t>
            </a:r>
            <a:r>
              <a:rPr lang="en-US" dirty="0"/>
              <a:t> and cannot be </a:t>
            </a:r>
            <a:r>
              <a:rPr lang="en-US" dirty="0">
                <a:solidFill>
                  <a:srgbClr val="C00000"/>
                </a:solidFill>
              </a:rPr>
              <a:t>extended under any circumstance</a:t>
            </a:r>
            <a:r>
              <a:rPr lang="en-US" dirty="0"/>
              <a:t>, irrespective of whether all the user stories committed are delivered or not.</a:t>
            </a:r>
          </a:p>
          <a:p>
            <a:r>
              <a:rPr lang="en-US" dirty="0"/>
              <a:t>We can think </a:t>
            </a:r>
            <a:r>
              <a:rPr lang="en-US" dirty="0">
                <a:solidFill>
                  <a:srgbClr val="C00000"/>
                </a:solidFill>
              </a:rPr>
              <a:t>sprints</a:t>
            </a:r>
            <a:r>
              <a:rPr lang="en-US" dirty="0"/>
              <a:t> like </a:t>
            </a:r>
            <a:r>
              <a:rPr lang="en-US" dirty="0">
                <a:solidFill>
                  <a:srgbClr val="C00000"/>
                </a:solidFill>
              </a:rPr>
              <a:t>micro-projects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Sprints</a:t>
            </a:r>
            <a:r>
              <a:rPr lang="en-US" dirty="0"/>
              <a:t> are always </a:t>
            </a:r>
            <a:r>
              <a:rPr lang="en-US" dirty="0">
                <a:solidFill>
                  <a:srgbClr val="C00000"/>
                </a:solidFill>
              </a:rPr>
              <a:t>short</a:t>
            </a:r>
            <a:r>
              <a:rPr lang="en-US" dirty="0"/>
              <a:t>, usually between </a:t>
            </a:r>
            <a:r>
              <a:rPr lang="en-US" dirty="0">
                <a:solidFill>
                  <a:srgbClr val="C00000"/>
                </a:solidFill>
              </a:rPr>
              <a:t>2 to 4 weeks</a:t>
            </a:r>
          </a:p>
          <a:p>
            <a:r>
              <a:rPr lang="en-US" dirty="0"/>
              <a:t>If any </a:t>
            </a:r>
            <a:r>
              <a:rPr lang="en-US" dirty="0">
                <a:solidFill>
                  <a:srgbClr val="C00000"/>
                </a:solidFill>
              </a:rPr>
              <a:t>user story</a:t>
            </a:r>
            <a:r>
              <a:rPr lang="en-US" dirty="0"/>
              <a:t> or part of a user story is </a:t>
            </a:r>
            <a:r>
              <a:rPr lang="en-US" dirty="0">
                <a:solidFill>
                  <a:srgbClr val="C00000"/>
                </a:solidFill>
              </a:rPr>
              <a:t>pending</a:t>
            </a:r>
            <a:r>
              <a:rPr lang="en-US" dirty="0"/>
              <a:t> after the </a:t>
            </a:r>
            <a:r>
              <a:rPr lang="en-US" dirty="0">
                <a:solidFill>
                  <a:srgbClr val="C00000"/>
                </a:solidFill>
              </a:rPr>
              <a:t>sprint completion time</a:t>
            </a:r>
            <a:r>
              <a:rPr lang="en-US" dirty="0"/>
              <a:t>, that particular user story will be </a:t>
            </a:r>
            <a:r>
              <a:rPr lang="en-US" dirty="0">
                <a:solidFill>
                  <a:srgbClr val="C00000"/>
                </a:solidFill>
              </a:rPr>
              <a:t>moved back to the product backlog</a:t>
            </a:r>
            <a:r>
              <a:rPr lang="en-US" dirty="0"/>
              <a:t> for </a:t>
            </a:r>
            <a:r>
              <a:rPr lang="en-US" dirty="0">
                <a:solidFill>
                  <a:srgbClr val="C00000"/>
                </a:solidFill>
              </a:rPr>
              <a:t>reprioritization</a:t>
            </a:r>
            <a:r>
              <a:rPr lang="en-US" dirty="0"/>
              <a:t>.</a:t>
            </a:r>
          </a:p>
          <a:p>
            <a:r>
              <a:rPr lang="en-US" dirty="0"/>
              <a:t>During the Sprint, </a:t>
            </a:r>
            <a:r>
              <a:rPr lang="en-US" dirty="0">
                <a:solidFill>
                  <a:srgbClr val="C00000"/>
                </a:solidFill>
              </a:rPr>
              <a:t>daily Scrum (Daily Scrum Meeting)</a:t>
            </a:r>
            <a:r>
              <a:rPr lang="en-US" dirty="0"/>
              <a:t> happens every day at the same time in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98243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Scrum Meeting - </a:t>
            </a:r>
            <a:r>
              <a:rPr lang="en-IN" dirty="0"/>
              <a:t>Sprint Phases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Daily Scrum Meeting</a:t>
            </a:r>
            <a:r>
              <a:rPr lang="en-US" dirty="0"/>
              <a:t> happens </a:t>
            </a:r>
            <a:r>
              <a:rPr lang="en-US" dirty="0">
                <a:solidFill>
                  <a:srgbClr val="C00000"/>
                </a:solidFill>
              </a:rPr>
              <a:t>every day</a:t>
            </a:r>
            <a:r>
              <a:rPr lang="en-US" dirty="0"/>
              <a:t> at the same time in the same place.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goal</a:t>
            </a:r>
            <a:r>
              <a:rPr lang="en-US" dirty="0"/>
              <a:t> of this </a:t>
            </a:r>
            <a:r>
              <a:rPr lang="en-US" dirty="0">
                <a:solidFill>
                  <a:srgbClr val="C00000"/>
                </a:solidFill>
              </a:rPr>
              <a:t>meeting</a:t>
            </a:r>
            <a:r>
              <a:rPr lang="en-US" dirty="0"/>
              <a:t> is to </a:t>
            </a:r>
            <a:r>
              <a:rPr lang="en-US" dirty="0">
                <a:solidFill>
                  <a:srgbClr val="C00000"/>
                </a:solidFill>
              </a:rPr>
              <a:t>align all members</a:t>
            </a:r>
            <a:r>
              <a:rPr lang="en-US" dirty="0"/>
              <a:t> of the Scrum Team regularly. </a:t>
            </a:r>
          </a:p>
          <a:p>
            <a:r>
              <a:rPr lang="en-US" dirty="0"/>
              <a:t>Scrum Team Members can also </a:t>
            </a:r>
            <a:r>
              <a:rPr lang="en-US" dirty="0">
                <a:solidFill>
                  <a:srgbClr val="C00000"/>
                </a:solidFill>
              </a:rPr>
              <a:t>ask help from the Scrum Master</a:t>
            </a:r>
            <a:r>
              <a:rPr lang="en-US" dirty="0"/>
              <a:t> to</a:t>
            </a:r>
            <a:r>
              <a:rPr lang="en-US" dirty="0">
                <a:solidFill>
                  <a:srgbClr val="C00000"/>
                </a:solidFill>
              </a:rPr>
              <a:t> remove any burden</a:t>
            </a:r>
            <a:r>
              <a:rPr lang="en-US" dirty="0"/>
              <a:t> which may potentially slow down or block the progress of a Sprint.</a:t>
            </a:r>
          </a:p>
          <a:p>
            <a:r>
              <a:rPr lang="en-US" dirty="0"/>
              <a:t>Following are </a:t>
            </a:r>
            <a:r>
              <a:rPr lang="en-US" dirty="0">
                <a:solidFill>
                  <a:srgbClr val="C00000"/>
                </a:solidFill>
              </a:rPr>
              <a:t>three questions</a:t>
            </a:r>
            <a:r>
              <a:rPr lang="en-US" dirty="0"/>
              <a:t> that are mainly discussed during the meetings.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What</a:t>
            </a:r>
            <a:r>
              <a:rPr lang="en-US" dirty="0"/>
              <a:t> are the</a:t>
            </a:r>
            <a:r>
              <a:rPr lang="en-US" dirty="0">
                <a:solidFill>
                  <a:srgbClr val="C00000"/>
                </a:solidFill>
              </a:rPr>
              <a:t> tasks done</a:t>
            </a:r>
            <a:r>
              <a:rPr lang="en-US" dirty="0"/>
              <a:t> since last meeting ?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What</a:t>
            </a:r>
            <a:r>
              <a:rPr lang="en-US" dirty="0"/>
              <a:t> are the </a:t>
            </a:r>
            <a:r>
              <a:rPr lang="en-US" dirty="0">
                <a:solidFill>
                  <a:srgbClr val="C00000"/>
                </a:solidFill>
              </a:rPr>
              <a:t>issues</a:t>
            </a:r>
            <a:r>
              <a:rPr lang="en-US" dirty="0"/>
              <a:t> that team is </a:t>
            </a:r>
            <a:r>
              <a:rPr lang="en-US" dirty="0">
                <a:solidFill>
                  <a:srgbClr val="C00000"/>
                </a:solidFill>
              </a:rPr>
              <a:t>facing</a:t>
            </a:r>
            <a:r>
              <a:rPr lang="en-US" dirty="0"/>
              <a:t> ?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What</a:t>
            </a:r>
            <a:r>
              <a:rPr lang="en-US" dirty="0"/>
              <a:t> are the </a:t>
            </a:r>
            <a:r>
              <a:rPr lang="en-US" dirty="0">
                <a:solidFill>
                  <a:srgbClr val="C00000"/>
                </a:solidFill>
              </a:rPr>
              <a:t>next activities</a:t>
            </a:r>
            <a:r>
              <a:rPr lang="en-US" dirty="0"/>
              <a:t> that are </a:t>
            </a:r>
            <a:r>
              <a:rPr lang="en-US" dirty="0">
                <a:solidFill>
                  <a:srgbClr val="C00000"/>
                </a:solidFill>
              </a:rPr>
              <a:t>planned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59" y="4557978"/>
            <a:ext cx="1030952" cy="10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Sprint Review</a:t>
            </a:r>
            <a:r>
              <a:rPr lang="en-US" dirty="0"/>
              <a:t> Meeting happens at the </a:t>
            </a:r>
            <a:r>
              <a:rPr lang="en-US" dirty="0">
                <a:solidFill>
                  <a:srgbClr val="C00000"/>
                </a:solidFill>
              </a:rPr>
              <a:t>end of the Sprint</a:t>
            </a:r>
            <a:r>
              <a:rPr lang="en-US" dirty="0"/>
              <a:t>. </a:t>
            </a:r>
          </a:p>
          <a:p>
            <a:r>
              <a:rPr lang="en-US" dirty="0"/>
              <a:t>It usually takes </a:t>
            </a:r>
            <a:r>
              <a:rPr lang="en-US" dirty="0">
                <a:solidFill>
                  <a:srgbClr val="C00000"/>
                </a:solidFill>
              </a:rPr>
              <a:t>one to two hours</a:t>
            </a:r>
            <a:r>
              <a:rPr lang="en-US" dirty="0"/>
              <a:t>.</a:t>
            </a:r>
          </a:p>
          <a:p>
            <a:r>
              <a:rPr lang="en-US" dirty="0"/>
              <a:t>The Sprint Review Meeting </a:t>
            </a:r>
            <a:r>
              <a:rPr lang="en-US" dirty="0">
                <a:solidFill>
                  <a:srgbClr val="C00000"/>
                </a:solidFill>
              </a:rPr>
              <a:t>enables the Scrum Product Owner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review and control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work results</a:t>
            </a:r>
            <a:r>
              <a:rPr lang="en-US" dirty="0"/>
              <a:t> the Scrum Team has created during the Sprint.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goal</a:t>
            </a:r>
            <a:r>
              <a:rPr lang="en-US" dirty="0"/>
              <a:t> of the Sprint Review Meeting is to </a:t>
            </a:r>
            <a:r>
              <a:rPr lang="en-US" dirty="0">
                <a:solidFill>
                  <a:srgbClr val="C00000"/>
                </a:solidFill>
              </a:rPr>
              <a:t>review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shippable product increment</a:t>
            </a:r>
            <a:r>
              <a:rPr lang="en-US" dirty="0"/>
              <a:t> built during the Sprint and </a:t>
            </a:r>
            <a:r>
              <a:rPr lang="en-US" dirty="0">
                <a:solidFill>
                  <a:srgbClr val="C00000"/>
                </a:solidFill>
              </a:rPr>
              <a:t>bring transparency</a:t>
            </a:r>
            <a:r>
              <a:rPr lang="en-US" dirty="0"/>
              <a:t> to the </a:t>
            </a:r>
            <a:r>
              <a:rPr lang="en-US" dirty="0">
                <a:solidFill>
                  <a:srgbClr val="C00000"/>
                </a:solidFill>
              </a:rPr>
              <a:t>product development process</a:t>
            </a:r>
            <a:r>
              <a:rPr lang="en-US" dirty="0"/>
              <a:t>.</a:t>
            </a:r>
          </a:p>
          <a:p>
            <a:r>
              <a:rPr lang="en-US" dirty="0"/>
              <a:t>Then scrum team spend their energy on the successful completion and </a:t>
            </a:r>
            <a:r>
              <a:rPr lang="en-US" dirty="0">
                <a:solidFill>
                  <a:srgbClr val="C00000"/>
                </a:solidFill>
              </a:rPr>
              <a:t>demonstration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Sprint outcome</a:t>
            </a:r>
            <a:r>
              <a:rPr lang="en-US" dirty="0"/>
              <a:t>, which we call the </a:t>
            </a:r>
            <a:r>
              <a:rPr lang="en-US" dirty="0">
                <a:solidFill>
                  <a:srgbClr val="C00000"/>
                </a:solidFill>
              </a:rPr>
              <a:t>shippable product increment</a:t>
            </a:r>
            <a:r>
              <a:rPr lang="en-US" dirty="0"/>
              <a:t>.</a:t>
            </a:r>
          </a:p>
          <a:p>
            <a:r>
              <a:rPr lang="en-US" dirty="0"/>
              <a:t>The Sprint Review Meeting </a:t>
            </a:r>
            <a:r>
              <a:rPr lang="en-US" dirty="0">
                <a:solidFill>
                  <a:srgbClr val="C00000"/>
                </a:solidFill>
              </a:rPr>
              <a:t>enables the Product Owner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inspect the current status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product</a:t>
            </a:r>
            <a:r>
              <a:rPr lang="en-US" dirty="0"/>
              <a:t> and adapt the goals of the subsequent Sprint.</a:t>
            </a:r>
          </a:p>
        </p:txBody>
      </p:sp>
    </p:spTree>
    <p:extLst>
      <p:ext uri="{BB962C8B-B14F-4D97-AF65-F5344CB8AC3E}">
        <p14:creationId xmlns:p14="http://schemas.microsoft.com/office/powerpoint/2010/main" val="35417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Sprint Retrospective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Sprint Retrospective Meeting happens</a:t>
            </a:r>
            <a:r>
              <a:rPr lang="en-US" dirty="0"/>
              <a:t> directly </a:t>
            </a:r>
            <a:r>
              <a:rPr lang="en-US" dirty="0">
                <a:solidFill>
                  <a:srgbClr val="C00000"/>
                </a:solidFill>
              </a:rPr>
              <a:t>after the Sprint Review</a:t>
            </a:r>
            <a:r>
              <a:rPr lang="en-US" dirty="0"/>
              <a:t> Meeting, and it </a:t>
            </a:r>
            <a:r>
              <a:rPr lang="en-US" dirty="0">
                <a:solidFill>
                  <a:srgbClr val="C00000"/>
                </a:solidFill>
              </a:rPr>
              <a:t>closes the Sprint</a:t>
            </a:r>
            <a:r>
              <a:rPr lang="en-US" dirty="0"/>
              <a:t>.</a:t>
            </a:r>
          </a:p>
          <a:p>
            <a:r>
              <a:rPr lang="en-US" dirty="0"/>
              <a:t>During the Sprint Retrospective Meeting, the Scrum Team </a:t>
            </a:r>
            <a:r>
              <a:rPr lang="en-US" dirty="0">
                <a:solidFill>
                  <a:srgbClr val="C00000"/>
                </a:solidFill>
              </a:rPr>
              <a:t>reflects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way they work together</a:t>
            </a:r>
            <a:r>
              <a:rPr lang="en-US" dirty="0"/>
              <a:t>,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how they use the Scrum Framework</a:t>
            </a:r>
            <a:r>
              <a:rPr lang="en-US" dirty="0"/>
              <a:t>, and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how they can improve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goal</a:t>
            </a:r>
            <a:r>
              <a:rPr lang="en-US" dirty="0"/>
              <a:t> of the Sprint </a:t>
            </a:r>
            <a:r>
              <a:rPr lang="en-US" dirty="0">
                <a:solidFill>
                  <a:srgbClr val="C00000"/>
                </a:solidFill>
              </a:rPr>
              <a:t>Retrospective Meetings</a:t>
            </a:r>
            <a:r>
              <a:rPr lang="en-US" dirty="0"/>
              <a:t> is to </a:t>
            </a:r>
            <a:r>
              <a:rPr lang="en-US" dirty="0">
                <a:solidFill>
                  <a:srgbClr val="C00000"/>
                </a:solidFill>
              </a:rPr>
              <a:t>improve the teamwork</a:t>
            </a:r>
            <a:r>
              <a:rPr lang="en-US" dirty="0"/>
              <a:t> of Scrum Team members and the </a:t>
            </a:r>
            <a:r>
              <a:rPr lang="en-US" dirty="0">
                <a:solidFill>
                  <a:srgbClr val="C00000"/>
                </a:solidFill>
              </a:rPr>
              <a:t>application of the Scrum process</a:t>
            </a:r>
            <a:r>
              <a:rPr lang="en-US" dirty="0"/>
              <a:t>.  The meeting </a:t>
            </a:r>
            <a:r>
              <a:rPr lang="en-US" dirty="0">
                <a:solidFill>
                  <a:srgbClr val="C00000"/>
                </a:solidFill>
              </a:rPr>
              <a:t>assess</a:t>
            </a:r>
            <a:r>
              <a:rPr lang="en-US" dirty="0"/>
              <a:t> what </a:t>
            </a:r>
            <a:r>
              <a:rPr lang="en-US" dirty="0">
                <a:solidFill>
                  <a:srgbClr val="C00000"/>
                </a:solidFill>
              </a:rPr>
              <a:t>went wrong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what went well</a:t>
            </a:r>
            <a:r>
              <a:rPr lang="en-US" dirty="0"/>
              <a:t>.</a:t>
            </a:r>
          </a:p>
          <a:p>
            <a:r>
              <a:rPr lang="en-US" dirty="0"/>
              <a:t>Sprint </a:t>
            </a:r>
            <a:r>
              <a:rPr lang="en-US" dirty="0">
                <a:solidFill>
                  <a:srgbClr val="C00000"/>
                </a:solidFill>
              </a:rPr>
              <a:t>Retrospective</a:t>
            </a:r>
            <a:r>
              <a:rPr lang="en-US" dirty="0"/>
              <a:t> Meetings </a:t>
            </a:r>
            <a:r>
              <a:rPr lang="en-US" dirty="0">
                <a:solidFill>
                  <a:srgbClr val="C00000"/>
                </a:solidFill>
              </a:rPr>
              <a:t>lead to an increase in productivity</a:t>
            </a:r>
            <a:r>
              <a:rPr lang="en-US" dirty="0"/>
              <a:t>, the </a:t>
            </a:r>
            <a:r>
              <a:rPr lang="en-US" dirty="0">
                <a:solidFill>
                  <a:srgbClr val="C00000"/>
                </a:solidFill>
              </a:rPr>
              <a:t>performance</a:t>
            </a:r>
            <a:r>
              <a:rPr lang="en-US" dirty="0"/>
              <a:t> of Scrum Team members, and the </a:t>
            </a:r>
            <a:r>
              <a:rPr lang="en-US" dirty="0">
                <a:solidFill>
                  <a:srgbClr val="C00000"/>
                </a:solidFill>
              </a:rPr>
              <a:t>quality of engineered software</a:t>
            </a:r>
            <a:r>
              <a:rPr lang="en-US" dirty="0"/>
              <a:t>.</a:t>
            </a:r>
          </a:p>
          <a:p>
            <a:r>
              <a:rPr lang="en-US" dirty="0"/>
              <a:t>A Sprint </a:t>
            </a:r>
            <a:r>
              <a:rPr lang="en-US" dirty="0">
                <a:solidFill>
                  <a:srgbClr val="C00000"/>
                </a:solidFill>
              </a:rPr>
              <a:t>Retrospective Meeting </a:t>
            </a:r>
            <a:r>
              <a:rPr lang="en-US" dirty="0"/>
              <a:t>is virtually a </a:t>
            </a:r>
            <a:r>
              <a:rPr lang="en-US" dirty="0">
                <a:solidFill>
                  <a:srgbClr val="C00000"/>
                </a:solidFill>
              </a:rPr>
              <a:t>mini post-mortem</a:t>
            </a:r>
            <a:r>
              <a:rPr lang="en-US" dirty="0"/>
              <a:t> to define improvement potentials and </a:t>
            </a:r>
            <a:r>
              <a:rPr lang="en-US" dirty="0">
                <a:solidFill>
                  <a:srgbClr val="C00000"/>
                </a:solidFill>
              </a:rPr>
              <a:t>remove process-related obstacles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Manifesto of the Agile Alliance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0142" y="861743"/>
            <a:ext cx="5426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Manifesto for Agile Software Development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76517" y="1622738"/>
            <a:ext cx="11153106" cy="862886"/>
          </a:xfrm>
          <a:prstGeom prst="wedgeRoundRectCallout">
            <a:avLst>
              <a:gd name="adj1" fmla="val -37178"/>
              <a:gd name="adj2" fmla="val -752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We are uncovering better ways of developing software by doing it and helping others do it.</a:t>
            </a:r>
          </a:p>
          <a:p>
            <a:pPr algn="ctr"/>
            <a:r>
              <a:rPr lang="en-US" sz="2200" dirty="0"/>
              <a:t>Through this work we have come to value: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15571" y="2782956"/>
            <a:ext cx="2345635" cy="3286540"/>
            <a:chOff x="821635" y="2782957"/>
            <a:chExt cx="2345635" cy="3286540"/>
          </a:xfrm>
        </p:grpSpPr>
        <p:sp>
          <p:nvSpPr>
            <p:cNvPr id="4" name="Rectangle 3"/>
            <p:cNvSpPr/>
            <p:nvPr/>
          </p:nvSpPr>
          <p:spPr>
            <a:xfrm>
              <a:off x="821635" y="3929487"/>
              <a:ext cx="2345635" cy="2140010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B71B1C"/>
                  </a:solidFill>
                </a:rPr>
                <a:t>Individuals and interactions 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over </a:t>
              </a:r>
            </a:p>
            <a:p>
              <a:pPr algn="ctr"/>
              <a:r>
                <a:rPr lang="en-US" sz="2400" b="1" dirty="0"/>
                <a:t>processes and tools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391478" y="2782957"/>
              <a:ext cx="1316135" cy="1316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016" y="3009117"/>
              <a:ext cx="811391" cy="811391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471905" y="2782956"/>
            <a:ext cx="2345635" cy="3286540"/>
            <a:chOff x="3417556" y="2782956"/>
            <a:chExt cx="2345635" cy="3286540"/>
          </a:xfrm>
        </p:grpSpPr>
        <p:sp>
          <p:nvSpPr>
            <p:cNvPr id="17" name="Rectangle 16"/>
            <p:cNvSpPr/>
            <p:nvPr/>
          </p:nvSpPr>
          <p:spPr>
            <a:xfrm>
              <a:off x="3417556" y="3929486"/>
              <a:ext cx="2345635" cy="2140010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B71B1C"/>
                  </a:solidFill>
                </a:rPr>
                <a:t>Working </a:t>
              </a:r>
            </a:p>
            <a:p>
              <a:pPr algn="ctr"/>
              <a:r>
                <a:rPr lang="en-US" sz="2400" b="1" dirty="0">
                  <a:solidFill>
                    <a:srgbClr val="B71B1C"/>
                  </a:solidFill>
                </a:rPr>
                <a:t>software 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over</a:t>
              </a:r>
              <a:r>
                <a:rPr lang="en-US" sz="2400" dirty="0"/>
                <a:t> </a:t>
              </a:r>
              <a:r>
                <a:rPr lang="en-US" sz="2400" b="1" dirty="0"/>
                <a:t>comprehensive documentation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987399" y="2782956"/>
              <a:ext cx="1316135" cy="1316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574" y="3047753"/>
              <a:ext cx="811391" cy="81139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328239" y="2782956"/>
            <a:ext cx="2345635" cy="3286540"/>
            <a:chOff x="6026729" y="2782956"/>
            <a:chExt cx="2345635" cy="3286540"/>
          </a:xfrm>
        </p:grpSpPr>
        <p:sp>
          <p:nvSpPr>
            <p:cNvPr id="20" name="Rectangle 19"/>
            <p:cNvSpPr/>
            <p:nvPr/>
          </p:nvSpPr>
          <p:spPr>
            <a:xfrm>
              <a:off x="6026729" y="3929486"/>
              <a:ext cx="2345635" cy="2140010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B71B1C"/>
                  </a:solidFill>
                </a:rPr>
                <a:t>Customer collaboration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over</a:t>
              </a:r>
              <a:endParaRPr lang="en-US" sz="2400" dirty="0"/>
            </a:p>
            <a:p>
              <a:pPr algn="ctr"/>
              <a:r>
                <a:rPr lang="en-US" sz="2400" b="1" dirty="0"/>
                <a:t>contract negotiation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6596572" y="2782956"/>
              <a:ext cx="1316135" cy="1316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89" y="3034874"/>
              <a:ext cx="811391" cy="81139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184572" y="2782956"/>
            <a:ext cx="2345635" cy="3286540"/>
            <a:chOff x="8630781" y="2789584"/>
            <a:chExt cx="2345635" cy="3286540"/>
          </a:xfrm>
        </p:grpSpPr>
        <p:sp>
          <p:nvSpPr>
            <p:cNvPr id="23" name="Rectangle 22"/>
            <p:cNvSpPr/>
            <p:nvPr/>
          </p:nvSpPr>
          <p:spPr>
            <a:xfrm>
              <a:off x="8630781" y="3936114"/>
              <a:ext cx="2345635" cy="2140010"/>
            </a:xfrm>
            <a:prstGeom prst="rect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B71B1C"/>
                  </a:solidFill>
                </a:rPr>
                <a:t>Responding </a:t>
              </a:r>
            </a:p>
            <a:p>
              <a:pPr algn="ctr"/>
              <a:r>
                <a:rPr lang="en-US" sz="2400" b="1" dirty="0">
                  <a:solidFill>
                    <a:srgbClr val="B71B1C"/>
                  </a:solidFill>
                </a:rPr>
                <a:t>to change 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over</a:t>
              </a:r>
              <a:endParaRPr lang="en-US" sz="2400" dirty="0"/>
            </a:p>
            <a:p>
              <a:pPr algn="ctr"/>
              <a:r>
                <a:rPr lang="en-US" sz="2400" b="1" dirty="0"/>
                <a:t>following </a:t>
              </a:r>
            </a:p>
            <a:p>
              <a:pPr algn="ctr"/>
              <a:r>
                <a:rPr lang="en-US" sz="2400" b="1" dirty="0"/>
                <a:t>a plan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9200624" y="2789584"/>
              <a:ext cx="1316135" cy="13161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4162" y="3067260"/>
              <a:ext cx="811391" cy="811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235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 (Minimum Viable Product)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</a:t>
            </a:r>
            <a:r>
              <a:rPr lang="en-US" dirty="0">
                <a:solidFill>
                  <a:srgbClr val="C00000"/>
                </a:solidFill>
              </a:rPr>
              <a:t>end of each sprint</a:t>
            </a:r>
            <a:r>
              <a:rPr lang="en-US" dirty="0"/>
              <a:t>, the team expects to be </a:t>
            </a:r>
            <a:r>
              <a:rPr lang="en-US" dirty="0">
                <a:solidFill>
                  <a:srgbClr val="C00000"/>
                </a:solidFill>
              </a:rPr>
              <a:t>ready with a potentially shippable product</a:t>
            </a:r>
            <a:r>
              <a:rPr lang="en-US" dirty="0"/>
              <a:t>.</a:t>
            </a:r>
          </a:p>
          <a:p>
            <a:r>
              <a:rPr lang="en-US" dirty="0"/>
              <a:t>At the </a:t>
            </a:r>
            <a:r>
              <a:rPr lang="en-US" dirty="0">
                <a:solidFill>
                  <a:srgbClr val="C00000"/>
                </a:solidFill>
              </a:rPr>
              <a:t>start of each sprint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user stories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selected</a:t>
            </a:r>
            <a:r>
              <a:rPr lang="en-US" dirty="0"/>
              <a:t> in such a logical manner that after the sprint, the will be in a position to deliver a potentially shippable product that can be shipped and used and can add to ROI(Return on investment).</a:t>
            </a:r>
          </a:p>
        </p:txBody>
      </p:sp>
    </p:spTree>
    <p:extLst>
      <p:ext uri="{BB962C8B-B14F-4D97-AF65-F5344CB8AC3E}">
        <p14:creationId xmlns:p14="http://schemas.microsoft.com/office/powerpoint/2010/main" val="33686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Burn Down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rgbClr val="C00000"/>
                </a:solidFill>
              </a:rPr>
              <a:t>Scrum Burn down Chart</a:t>
            </a:r>
            <a:r>
              <a:rPr lang="en-US" dirty="0"/>
              <a:t>" is a </a:t>
            </a:r>
            <a:r>
              <a:rPr lang="en-US" dirty="0">
                <a:solidFill>
                  <a:srgbClr val="C00000"/>
                </a:solidFill>
              </a:rPr>
              <a:t>visual measurement tool</a:t>
            </a:r>
            <a:r>
              <a:rPr lang="en-US" dirty="0"/>
              <a:t> that shows the </a:t>
            </a:r>
            <a:r>
              <a:rPr lang="en-US" dirty="0">
                <a:solidFill>
                  <a:srgbClr val="C00000"/>
                </a:solidFill>
              </a:rPr>
              <a:t>completed work per Sprint </a:t>
            </a:r>
            <a:r>
              <a:rPr lang="en-US" dirty="0"/>
              <a:t>against the </a:t>
            </a:r>
            <a:r>
              <a:rPr lang="en-US" dirty="0">
                <a:solidFill>
                  <a:srgbClr val="C00000"/>
                </a:solidFill>
              </a:rPr>
              <a:t>projected rate of completion</a:t>
            </a:r>
            <a:r>
              <a:rPr lang="en-US" dirty="0"/>
              <a:t> for the current project release.</a:t>
            </a:r>
          </a:p>
          <a:p>
            <a:r>
              <a:rPr lang="en-US" dirty="0"/>
              <a:t>A burn-down chart is a graphical representation of </a:t>
            </a:r>
            <a:r>
              <a:rPr lang="en-US" dirty="0">
                <a:solidFill>
                  <a:srgbClr val="C00000"/>
                </a:solidFill>
              </a:rPr>
              <a:t>time versus work left</a:t>
            </a:r>
            <a:r>
              <a:rPr lang="en-US" dirty="0"/>
              <a:t> to do. </a:t>
            </a:r>
          </a:p>
          <a:p>
            <a:r>
              <a:rPr lang="en-US" dirty="0"/>
              <a:t>It is generally </a:t>
            </a:r>
            <a:r>
              <a:rPr lang="en-US" dirty="0">
                <a:solidFill>
                  <a:srgbClr val="C00000"/>
                </a:solidFill>
              </a:rPr>
              <a:t>used</a:t>
            </a:r>
            <a:r>
              <a:rPr lang="en-US" dirty="0"/>
              <a:t> in </a:t>
            </a:r>
            <a:r>
              <a:rPr lang="en-US" dirty="0">
                <a:solidFill>
                  <a:srgbClr val="C00000"/>
                </a:solidFill>
              </a:rPr>
              <a:t>agile software development </a:t>
            </a:r>
            <a:r>
              <a:rPr lang="en-US" dirty="0"/>
              <a:t>methodologies like Scrum. </a:t>
            </a:r>
          </a:p>
          <a:p>
            <a:r>
              <a:rPr lang="en-US" dirty="0"/>
              <a:t>The burn-down charts can be applied to any project containing </a:t>
            </a:r>
            <a:r>
              <a:rPr lang="en-US" dirty="0">
                <a:solidFill>
                  <a:srgbClr val="C00000"/>
                </a:solidFill>
              </a:rPr>
              <a:t>measurable progress over time</a:t>
            </a:r>
            <a:r>
              <a:rPr lang="en-US" dirty="0"/>
              <a:t>.</a:t>
            </a:r>
          </a:p>
          <a:p>
            <a:r>
              <a:rPr lang="en-US" dirty="0"/>
              <a:t>Generally, in a burn-down chart, the </a:t>
            </a:r>
            <a:r>
              <a:rPr lang="en-US" dirty="0">
                <a:solidFill>
                  <a:srgbClr val="C00000"/>
                </a:solidFill>
              </a:rPr>
              <a:t>outstanding work</a:t>
            </a:r>
            <a:r>
              <a:rPr lang="en-US" dirty="0"/>
              <a:t> is often on the </a:t>
            </a:r>
            <a:r>
              <a:rPr lang="en-US" dirty="0">
                <a:solidFill>
                  <a:srgbClr val="C00000"/>
                </a:solidFill>
              </a:rPr>
              <a:t>vertical axis</a:t>
            </a:r>
            <a:r>
              <a:rPr lang="en-US" dirty="0"/>
              <a:t>, with </a:t>
            </a:r>
            <a:r>
              <a:rPr lang="en-US" dirty="0">
                <a:solidFill>
                  <a:srgbClr val="C00000"/>
                </a:solidFill>
              </a:rPr>
              <a:t>time</a:t>
            </a:r>
            <a:r>
              <a:rPr lang="en-US" dirty="0"/>
              <a:t> on the </a:t>
            </a:r>
            <a:r>
              <a:rPr lang="en-US" dirty="0">
                <a:solidFill>
                  <a:srgbClr val="C00000"/>
                </a:solidFill>
              </a:rPr>
              <a:t>horizontal</a:t>
            </a:r>
            <a:r>
              <a:rPr lang="en-US" dirty="0"/>
              <a:t>. </a:t>
            </a:r>
          </a:p>
          <a:p>
            <a:r>
              <a:rPr lang="en-US" dirty="0"/>
              <a:t>It is useful for </a:t>
            </a:r>
            <a:r>
              <a:rPr lang="en-US" dirty="0">
                <a:solidFill>
                  <a:srgbClr val="C00000"/>
                </a:solidFill>
              </a:rPr>
              <a:t>predicting</a:t>
            </a:r>
            <a:r>
              <a:rPr lang="en-US" dirty="0"/>
              <a:t> when all of the work will be </a:t>
            </a:r>
            <a:r>
              <a:rPr lang="en-US" dirty="0">
                <a:solidFill>
                  <a:srgbClr val="C00000"/>
                </a:solidFill>
              </a:rPr>
              <a:t>completed</a:t>
            </a:r>
            <a:r>
              <a:rPr lang="en-US" dirty="0"/>
              <a:t>.</a:t>
            </a:r>
          </a:p>
          <a:p>
            <a:r>
              <a:rPr lang="en-US" dirty="0"/>
              <a:t>In the Daily Scrum the Development Team updates the Sprint Burn Down and plots the remaining work of the day. </a:t>
            </a:r>
          </a:p>
          <a:p>
            <a:pPr lvl="1"/>
            <a:r>
              <a:rPr lang="en-US" dirty="0"/>
              <a:t>monitoring the project scope creep</a:t>
            </a:r>
          </a:p>
          <a:p>
            <a:pPr lvl="1"/>
            <a:r>
              <a:rPr lang="en-US" dirty="0"/>
              <a:t>Keeping the team running on schedule</a:t>
            </a:r>
          </a:p>
          <a:p>
            <a:pPr lvl="1"/>
            <a:r>
              <a:rPr lang="en-US" dirty="0"/>
              <a:t>Comparing the planned work against the team progression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870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Burn Down Chart Cont.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86509" y="962294"/>
          <a:ext cx="11403743" cy="417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1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9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6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0235">
                <a:tc>
                  <a:txBody>
                    <a:bodyPr/>
                    <a:lstStyle/>
                    <a:p>
                      <a:r>
                        <a:rPr lang="en-US" sz="2400" dirty="0"/>
                        <a:t>Sr.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/>
                        <a:t>No of  Story Points Pending after the day</a:t>
                      </a:r>
                    </a:p>
                    <a:p>
                      <a:pPr algn="ctr"/>
                      <a:r>
                        <a:rPr lang="en-US" sz="2400" baseline="0" dirty="0"/>
                        <a:t>as per plan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No of  Story Points Pending after the day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actually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750">
                <a:tc>
                  <a:txBody>
                    <a:bodyPr/>
                    <a:lstStyle/>
                    <a:p>
                      <a:r>
                        <a:rPr lang="en-US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Initially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750">
                <a:tc>
                  <a:txBody>
                    <a:bodyPr/>
                    <a:lstStyle/>
                    <a:p>
                      <a:r>
                        <a:rPr lang="en-US" sz="2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Day</a:t>
                      </a:r>
                      <a:r>
                        <a:rPr lang="en-US" sz="2400" baseline="0" dirty="0"/>
                        <a:t>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750">
                <a:tc>
                  <a:txBody>
                    <a:bodyPr/>
                    <a:lstStyle/>
                    <a:p>
                      <a:r>
                        <a:rPr lang="en-US" sz="24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Day</a:t>
                      </a:r>
                      <a:r>
                        <a:rPr lang="en-US" sz="2400" baseline="0" dirty="0"/>
                        <a:t> 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750">
                <a:tc>
                  <a:txBody>
                    <a:bodyPr/>
                    <a:lstStyle/>
                    <a:p>
                      <a:r>
                        <a:rPr lang="en-US" sz="24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Day</a:t>
                      </a:r>
                      <a:r>
                        <a:rPr lang="en-US" sz="2400" baseline="0" dirty="0"/>
                        <a:t> 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750">
                <a:tc>
                  <a:txBody>
                    <a:bodyPr/>
                    <a:lstStyle/>
                    <a:p>
                      <a:r>
                        <a:rPr lang="en-US" sz="24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Day</a:t>
                      </a:r>
                      <a:r>
                        <a:rPr lang="en-US" sz="2400" baseline="0" dirty="0"/>
                        <a:t> 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750">
                <a:tc>
                  <a:txBody>
                    <a:bodyPr/>
                    <a:lstStyle/>
                    <a:p>
                      <a:r>
                        <a:rPr lang="en-US" sz="24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Day</a:t>
                      </a:r>
                      <a:r>
                        <a:rPr lang="en-US" sz="2400" baseline="0" dirty="0"/>
                        <a:t> 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5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Burn Down Chart Cont.</a:t>
            </a:r>
            <a:endParaRPr lang="en-US" dirty="0"/>
          </a:p>
        </p:txBody>
      </p:sp>
      <p:graphicFrame>
        <p:nvGraphicFramePr>
          <p:cNvPr id="9" name="Chart 8"/>
          <p:cNvGraphicFramePr/>
          <p:nvPr/>
        </p:nvGraphicFramePr>
        <p:xfrm>
          <a:off x="701822" y="101508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131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(2305CS202)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Darshan Institute of Computer Application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CCAFF40-34A3-49C4-90AE-8ABA7A3BEF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92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and interactions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over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/>
              <a:t>processes and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People </a:t>
            </a:r>
            <a:r>
              <a:rPr lang="en-US" dirty="0"/>
              <a:t>are the most </a:t>
            </a:r>
            <a:r>
              <a:rPr lang="en-US" dirty="0">
                <a:solidFill>
                  <a:schemeClr val="accent6"/>
                </a:solidFill>
              </a:rPr>
              <a:t>important ingredient</a:t>
            </a:r>
            <a:r>
              <a:rPr lang="en-US" dirty="0"/>
              <a:t> of </a:t>
            </a:r>
            <a:r>
              <a:rPr lang="en-US" dirty="0">
                <a:solidFill>
                  <a:schemeClr val="accent6"/>
                </a:solidFill>
              </a:rPr>
              <a:t>success.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6"/>
                </a:solidFill>
              </a:rPr>
              <a:t>good process</a:t>
            </a:r>
            <a:r>
              <a:rPr lang="en-US" dirty="0"/>
              <a:t> will </a:t>
            </a:r>
            <a:r>
              <a:rPr lang="en-US" dirty="0">
                <a:solidFill>
                  <a:schemeClr val="accent6"/>
                </a:solidFill>
              </a:rPr>
              <a:t>not save</a:t>
            </a:r>
            <a:r>
              <a:rPr lang="en-US" dirty="0"/>
              <a:t> the project </a:t>
            </a:r>
            <a:r>
              <a:rPr lang="en-US" dirty="0">
                <a:solidFill>
                  <a:schemeClr val="accent6"/>
                </a:solidFill>
              </a:rPr>
              <a:t>from failure</a:t>
            </a:r>
            <a:r>
              <a:rPr lang="en-US" dirty="0"/>
              <a:t> if the t</a:t>
            </a:r>
            <a:r>
              <a:rPr lang="en-US" dirty="0">
                <a:solidFill>
                  <a:schemeClr val="accent6"/>
                </a:solidFill>
              </a:rPr>
              <a:t>eam doesn’t have strong players</a:t>
            </a:r>
            <a:r>
              <a:rPr lang="en-US" dirty="0"/>
              <a:t>, but a bad process can make even the strongest of players ineffective.</a:t>
            </a:r>
          </a:p>
          <a:p>
            <a:r>
              <a:rPr lang="en-US" dirty="0"/>
              <a:t>Even a </a:t>
            </a:r>
            <a:r>
              <a:rPr lang="en-US" dirty="0">
                <a:solidFill>
                  <a:schemeClr val="accent6"/>
                </a:solidFill>
              </a:rPr>
              <a:t>group of strong players can fail badly</a:t>
            </a:r>
            <a:r>
              <a:rPr lang="en-US" dirty="0"/>
              <a:t> if they </a:t>
            </a:r>
            <a:r>
              <a:rPr lang="en-US" dirty="0">
                <a:solidFill>
                  <a:schemeClr val="accent6"/>
                </a:solidFill>
              </a:rPr>
              <a:t>don’t work as a team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6"/>
                </a:solidFill>
              </a:rPr>
              <a:t>strong player </a:t>
            </a:r>
            <a:r>
              <a:rPr lang="en-US" dirty="0"/>
              <a:t>is not necessarily a pro programmer. A strong player may be an average programmer, but </a:t>
            </a:r>
            <a:r>
              <a:rPr lang="en-US" dirty="0">
                <a:solidFill>
                  <a:schemeClr val="accent6"/>
                </a:solidFill>
              </a:rPr>
              <a:t>someone who works well with others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Working well with others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communicating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interacting</a:t>
            </a:r>
            <a:r>
              <a:rPr lang="en-US" dirty="0"/>
              <a:t>, is </a:t>
            </a:r>
            <a:r>
              <a:rPr lang="en-US" b="1" dirty="0"/>
              <a:t>more important</a:t>
            </a:r>
            <a:r>
              <a:rPr lang="en-US" dirty="0"/>
              <a:t> than </a:t>
            </a:r>
            <a:r>
              <a:rPr lang="en-US" dirty="0">
                <a:solidFill>
                  <a:schemeClr val="accent6"/>
                </a:solidFill>
              </a:rPr>
              <a:t>raw programming talent</a:t>
            </a:r>
            <a:r>
              <a:rPr lang="en-US" dirty="0"/>
              <a:t>.</a:t>
            </a:r>
          </a:p>
          <a:p>
            <a:r>
              <a:rPr lang="en-US" dirty="0"/>
              <a:t>A team of </a:t>
            </a:r>
            <a:r>
              <a:rPr lang="en-US" dirty="0">
                <a:solidFill>
                  <a:schemeClr val="accent6"/>
                </a:solidFill>
              </a:rPr>
              <a:t>average programmers</a:t>
            </a:r>
            <a:r>
              <a:rPr lang="en-US" dirty="0"/>
              <a:t> who </a:t>
            </a:r>
            <a:r>
              <a:rPr lang="en-US" dirty="0">
                <a:solidFill>
                  <a:schemeClr val="accent6"/>
                </a:solidFill>
              </a:rPr>
              <a:t>communicate well</a:t>
            </a:r>
            <a:r>
              <a:rPr lang="en-US" dirty="0"/>
              <a:t> are more </a:t>
            </a:r>
            <a:r>
              <a:rPr lang="en-US" dirty="0">
                <a:solidFill>
                  <a:schemeClr val="accent6"/>
                </a:solidFill>
              </a:rPr>
              <a:t>likely to succeed</a:t>
            </a:r>
            <a:r>
              <a:rPr lang="en-US" dirty="0"/>
              <a:t> than a group of superstars who fail to interact as a team.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right tools </a:t>
            </a:r>
            <a:r>
              <a:rPr lang="en-US" dirty="0"/>
              <a:t>can be very </a:t>
            </a:r>
            <a:r>
              <a:rPr lang="en-US" dirty="0">
                <a:solidFill>
                  <a:schemeClr val="accent6"/>
                </a:solidFill>
              </a:rPr>
              <a:t>important to success</a:t>
            </a:r>
            <a:r>
              <a:rPr lang="en-US" dirty="0"/>
              <a:t>.</a:t>
            </a:r>
          </a:p>
          <a:p>
            <a:r>
              <a:rPr lang="en-US" dirty="0"/>
              <a:t>Compilers, IDEs, source-code control systems, etc. are all vital to the proper functioning of a team of developers.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95" y="27490"/>
            <a:ext cx="645074" cy="6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and interactions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over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/>
              <a:t>processes and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</a:t>
            </a:r>
            <a:r>
              <a:rPr lang="en-US" dirty="0">
                <a:solidFill>
                  <a:schemeClr val="accent6"/>
                </a:solidFill>
              </a:rPr>
              <a:t>building the team</a:t>
            </a:r>
            <a:r>
              <a:rPr lang="en-US" dirty="0"/>
              <a:t> is </a:t>
            </a:r>
            <a:r>
              <a:rPr lang="en-US" dirty="0">
                <a:solidFill>
                  <a:schemeClr val="accent6"/>
                </a:solidFill>
              </a:rPr>
              <a:t>more important</a:t>
            </a:r>
            <a:r>
              <a:rPr lang="en-US" dirty="0"/>
              <a:t> than </a:t>
            </a:r>
            <a:r>
              <a:rPr lang="en-US" dirty="0">
                <a:solidFill>
                  <a:schemeClr val="accent6"/>
                </a:solidFill>
              </a:rPr>
              <a:t>building the environment</a:t>
            </a:r>
            <a:r>
              <a:rPr lang="en-US" dirty="0"/>
              <a:t>. </a:t>
            </a:r>
          </a:p>
          <a:p>
            <a:r>
              <a:rPr lang="en-US" dirty="0"/>
              <a:t>Many teams and managers make the mistake of building the environment first and expecting the team to gel automatically. </a:t>
            </a:r>
          </a:p>
          <a:p>
            <a:r>
              <a:rPr lang="en-US" dirty="0"/>
              <a:t>Instead, work to create the team, and then let the team configure the environment on the basis of need.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95" y="27490"/>
            <a:ext cx="645074" cy="6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6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9768</TotalTime>
  <Words>7925</Words>
  <Application>Microsoft Office PowerPoint</Application>
  <PresentationFormat>Widescreen</PresentationFormat>
  <Paragraphs>839</Paragraphs>
  <Slides>74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Roboto Condensed Light</vt:lpstr>
      <vt:lpstr>Arial</vt:lpstr>
      <vt:lpstr>Calibri</vt:lpstr>
      <vt:lpstr>Wingdings 2</vt:lpstr>
      <vt:lpstr>Roboto Condensed</vt:lpstr>
      <vt:lpstr>Wingdings 3</vt:lpstr>
      <vt:lpstr>Segoe UI Black</vt:lpstr>
      <vt:lpstr>Wingdings</vt:lpstr>
      <vt:lpstr>Office Theme</vt:lpstr>
      <vt:lpstr>PowerPoint Presentation</vt:lpstr>
      <vt:lpstr>PowerPoint Presentation</vt:lpstr>
      <vt:lpstr>Agile Development</vt:lpstr>
      <vt:lpstr>The Genesis of Agile Cont.</vt:lpstr>
      <vt:lpstr>Agile Practices</vt:lpstr>
      <vt:lpstr>Agile Practices Cont.</vt:lpstr>
      <vt:lpstr>The Manifesto of the Agile Alliance</vt:lpstr>
      <vt:lpstr>Individuals and interactions over processes and tools</vt:lpstr>
      <vt:lpstr>Individuals and interactions over processes and tools</vt:lpstr>
      <vt:lpstr>Working software over comprehensive documentation</vt:lpstr>
      <vt:lpstr>Working software over comprehensive documentation</vt:lpstr>
      <vt:lpstr>Customer collaboration over contract negotiation</vt:lpstr>
      <vt:lpstr>Responding to change over following a plan.</vt:lpstr>
      <vt:lpstr>Agility</vt:lpstr>
      <vt:lpstr>What is Agility? Cont.</vt:lpstr>
      <vt:lpstr>Agile Process</vt:lpstr>
      <vt:lpstr>Agility Principles</vt:lpstr>
      <vt:lpstr>Where agile methodology not work</vt:lpstr>
      <vt:lpstr>Agile Process Models</vt:lpstr>
      <vt:lpstr>Extreme Programming (XP)</vt:lpstr>
      <vt:lpstr>Extreme Programming (XP)</vt:lpstr>
      <vt:lpstr>The XP Process</vt:lpstr>
      <vt:lpstr>The XP Process cont.</vt:lpstr>
      <vt:lpstr>What is Scrum?</vt:lpstr>
      <vt:lpstr>Scrum framework at a glance</vt:lpstr>
      <vt:lpstr>Scrum cont.</vt:lpstr>
      <vt:lpstr>Scrum cont.</vt:lpstr>
      <vt:lpstr>Adaptive Software development (ASD)</vt:lpstr>
      <vt:lpstr>Adaptive Software development (ASD) cont.</vt:lpstr>
      <vt:lpstr>Dynamic Systems Development Methods (DSDM)</vt:lpstr>
      <vt:lpstr>Feature Driven Development (FDD)</vt:lpstr>
      <vt:lpstr>Feature Driven Development (FDD) cont.</vt:lpstr>
      <vt:lpstr>PowerPoint Presentation</vt:lpstr>
      <vt:lpstr>Introduction to Scrum</vt:lpstr>
      <vt:lpstr>Agile Estimation</vt:lpstr>
      <vt:lpstr>What is Planning Poker?</vt:lpstr>
      <vt:lpstr>What is Planning Poker?</vt:lpstr>
      <vt:lpstr>Planning Poker estimation Cont.</vt:lpstr>
      <vt:lpstr>T-Shirt Sizes Estimation</vt:lpstr>
      <vt:lpstr>T-Shirt Sizes Estimation Cont.</vt:lpstr>
      <vt:lpstr>T-Shirt Sizes Estimation Cont.</vt:lpstr>
      <vt:lpstr>T-Shirt Sizes Estimation Cont.</vt:lpstr>
      <vt:lpstr>Scrum Roles and Responsibilities</vt:lpstr>
      <vt:lpstr>Product owner  - Scrum Roles and Responsibilities </vt:lpstr>
      <vt:lpstr>Scrum Master - Scrum Roles and Responsibilities  </vt:lpstr>
      <vt:lpstr>Scrum Master - Scrum Roles and Responsibilities Cont.</vt:lpstr>
      <vt:lpstr>Development Team - Scrum Roles and Responsibilities </vt:lpstr>
      <vt:lpstr>The scrum Phases</vt:lpstr>
      <vt:lpstr>1. Initiate: the scrum Phases Cont.</vt:lpstr>
      <vt:lpstr>1. Initiate: the scrum Phases Cont.</vt:lpstr>
      <vt:lpstr>2. Plan and Estimate: the scrum Phases</vt:lpstr>
      <vt:lpstr>2. Plan and Estimate: the scrum Phases Cont.</vt:lpstr>
      <vt:lpstr>3. Implement: the scrum Phases</vt:lpstr>
      <vt:lpstr>4. Review and Retrospect - the scrum Phases</vt:lpstr>
      <vt:lpstr>5. Release - the scrum Phases Cont.</vt:lpstr>
      <vt:lpstr>Typical Sprint Phases</vt:lpstr>
      <vt:lpstr>Product Backlog - Sprint Phases</vt:lpstr>
      <vt:lpstr>Product Backlog - Sprint Phases Cont.</vt:lpstr>
      <vt:lpstr>Sample Product Backlog - Sprint Phases Cont.</vt:lpstr>
      <vt:lpstr>Sprint Planning - Sprint Phases</vt:lpstr>
      <vt:lpstr>Sprint Planning - Sprint Phases Cont.</vt:lpstr>
      <vt:lpstr>The WHAT-Meeting | Sprint Planning - Sprint Phases</vt:lpstr>
      <vt:lpstr>The WHAT-Meeting | Sprint Planning - Sprint Phases Cont.</vt:lpstr>
      <vt:lpstr>The HOW-Meeting | Sprint Planning - Sprint Phases</vt:lpstr>
      <vt:lpstr>Sprint Backlog - Sprint Phases </vt:lpstr>
      <vt:lpstr>Sprint - Sprint Phases </vt:lpstr>
      <vt:lpstr>Daily Scrum Meeting - Sprint Phases </vt:lpstr>
      <vt:lpstr>Sprint Review</vt:lpstr>
      <vt:lpstr>Sprint Retrospective</vt:lpstr>
      <vt:lpstr>MVP (Minimum Viable Product)</vt:lpstr>
      <vt:lpstr>Burn Down Chart</vt:lpstr>
      <vt:lpstr>Burn Down Chart Cont.</vt:lpstr>
      <vt:lpstr>Burn Down Chart Cont.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2: Agile Development | Software Engineering</dc:title>
  <dc:creator>ADMIN</dc:creator>
  <cp:lastModifiedBy>HP</cp:lastModifiedBy>
  <cp:revision>1837</cp:revision>
  <dcterms:created xsi:type="dcterms:W3CDTF">2020-05-01T05:09:15Z</dcterms:created>
  <dcterms:modified xsi:type="dcterms:W3CDTF">2025-01-28T09:07:08Z</dcterms:modified>
</cp:coreProperties>
</file>